
<file path=[Content_Types].xml><?xml version="1.0" encoding="utf-8"?>
<Types xmlns="http://schemas.openxmlformats.org/package/2006/content-types">
  <Default Extension="png" ContentType="image/png"/>
  <Default Extension="jfif" ContentType="image/jpe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vsdx" ContentType="application/vnd.ms-visio.drawing"/>
  <Default Extension="vml" ContentType="application/vnd.openxmlformats-officedocument.vmlDrawing"/>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9"/>
  </p:notesMasterIdLst>
  <p:handoutMasterIdLst>
    <p:handoutMasterId r:id="rId20"/>
  </p:handoutMasterIdLst>
  <p:sldIdLst>
    <p:sldId id="256" r:id="rId2"/>
    <p:sldId id="277" r:id="rId3"/>
    <p:sldId id="290" r:id="rId4"/>
    <p:sldId id="286" r:id="rId5"/>
    <p:sldId id="285" r:id="rId6"/>
    <p:sldId id="276" r:id="rId7"/>
    <p:sldId id="292" r:id="rId8"/>
    <p:sldId id="291" r:id="rId9"/>
    <p:sldId id="293" r:id="rId10"/>
    <p:sldId id="294" r:id="rId11"/>
    <p:sldId id="295" r:id="rId12"/>
    <p:sldId id="297" r:id="rId13"/>
    <p:sldId id="298" r:id="rId14"/>
    <p:sldId id="299" r:id="rId15"/>
    <p:sldId id="296" r:id="rId16"/>
    <p:sldId id="275" r:id="rId17"/>
    <p:sldId id="259" r:id="rId18"/>
  </p:sldIdLst>
  <p:sldSz cx="9144000" cy="6858000" type="screen4x3"/>
  <p:notesSz cx="6858000" cy="9144000"/>
  <p:defaultTextStyle>
    <a:defPPr>
      <a:defRPr lang="zh-CN"/>
    </a:defPPr>
    <a:lvl1pPr algn="l" rtl="0" fontAlgn="base">
      <a:spcBef>
        <a:spcPct val="0"/>
      </a:spcBef>
      <a:spcAft>
        <a:spcPct val="0"/>
      </a:spcAft>
      <a:defRPr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宋体" charset="-122"/>
        <a:cs typeface="+mn-cs"/>
      </a:defRPr>
    </a:lvl2pPr>
    <a:lvl3pPr marL="914400" algn="l" rtl="0" fontAlgn="base">
      <a:spcBef>
        <a:spcPct val="0"/>
      </a:spcBef>
      <a:spcAft>
        <a:spcPct val="0"/>
      </a:spcAft>
      <a:defRPr kern="1200">
        <a:solidFill>
          <a:schemeClr val="tx1"/>
        </a:solidFill>
        <a:latin typeface="Arial" charset="0"/>
        <a:ea typeface="宋体" charset="-122"/>
        <a:cs typeface="+mn-cs"/>
      </a:defRPr>
    </a:lvl3pPr>
    <a:lvl4pPr marL="1371600" algn="l" rtl="0" fontAlgn="base">
      <a:spcBef>
        <a:spcPct val="0"/>
      </a:spcBef>
      <a:spcAft>
        <a:spcPct val="0"/>
      </a:spcAft>
      <a:defRPr kern="1200">
        <a:solidFill>
          <a:schemeClr val="tx1"/>
        </a:solidFill>
        <a:latin typeface="Arial" charset="0"/>
        <a:ea typeface="宋体" charset="-122"/>
        <a:cs typeface="+mn-cs"/>
      </a:defRPr>
    </a:lvl4pPr>
    <a:lvl5pPr marL="1828800" algn="l"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huai yu" initials="sy" lastIdx="0" clrIdx="0">
    <p:extLst>
      <p:ext uri="{19B8F6BF-5375-455C-9EA6-DF929625EA0E}">
        <p15:presenceInfo xmlns:p15="http://schemas.microsoft.com/office/powerpoint/2012/main" userId="f28046d167955823"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C083E6E3-FA7D-4D7B-A595-EF9225AFEA82}" styleName="浅色样式 1 - 强调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69" autoAdjust="0"/>
    <p:restoredTop sz="85664" autoAdjust="0"/>
  </p:normalViewPr>
  <p:slideViewPr>
    <p:cSldViewPr>
      <p:cViewPr varScale="1">
        <p:scale>
          <a:sx n="97" d="100"/>
          <a:sy n="97" d="100"/>
        </p:scale>
        <p:origin x="2010" y="9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5.wmf"/></Relationships>
</file>

<file path=ppt/drawings/_rels/vmlDrawing10.vml.rels><?xml version="1.0" encoding="UTF-8" standalone="yes"?>
<Relationships xmlns="http://schemas.openxmlformats.org/package/2006/relationships"><Relationship Id="rId8" Type="http://schemas.openxmlformats.org/officeDocument/2006/relationships/image" Target="../media/image77.wmf"/><Relationship Id="rId3" Type="http://schemas.openxmlformats.org/officeDocument/2006/relationships/image" Target="../media/image72.wmf"/><Relationship Id="rId7" Type="http://schemas.openxmlformats.org/officeDocument/2006/relationships/image" Target="../media/image76.wmf"/><Relationship Id="rId2" Type="http://schemas.openxmlformats.org/officeDocument/2006/relationships/image" Target="../media/image71.wmf"/><Relationship Id="rId1" Type="http://schemas.openxmlformats.org/officeDocument/2006/relationships/image" Target="../media/image70.wmf"/><Relationship Id="rId6" Type="http://schemas.openxmlformats.org/officeDocument/2006/relationships/image" Target="../media/image75.wmf"/><Relationship Id="rId5" Type="http://schemas.openxmlformats.org/officeDocument/2006/relationships/image" Target="../media/image74.wmf"/><Relationship Id="rId4" Type="http://schemas.openxmlformats.org/officeDocument/2006/relationships/image" Target="../media/image73.wmf"/><Relationship Id="rId9" Type="http://schemas.openxmlformats.org/officeDocument/2006/relationships/image" Target="../media/image78.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9.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21.wmf"/><Relationship Id="rId2" Type="http://schemas.openxmlformats.org/officeDocument/2006/relationships/image" Target="../media/image20.wmf"/><Relationship Id="rId1" Type="http://schemas.openxmlformats.org/officeDocument/2006/relationships/image" Target="../media/image19.wmf"/><Relationship Id="rId5" Type="http://schemas.openxmlformats.org/officeDocument/2006/relationships/image" Target="../media/image23.wmf"/><Relationship Id="rId4" Type="http://schemas.openxmlformats.org/officeDocument/2006/relationships/image" Target="../media/image22.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5.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31.wmf"/><Relationship Id="rId2" Type="http://schemas.openxmlformats.org/officeDocument/2006/relationships/image" Target="../media/image30.wmf"/><Relationship Id="rId1" Type="http://schemas.openxmlformats.org/officeDocument/2006/relationships/image" Target="../media/image29.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36.wmf"/><Relationship Id="rId2" Type="http://schemas.openxmlformats.org/officeDocument/2006/relationships/image" Target="../media/image35.wmf"/><Relationship Id="rId1" Type="http://schemas.openxmlformats.org/officeDocument/2006/relationships/image" Target="../media/image34.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42.wmf"/><Relationship Id="rId1" Type="http://schemas.openxmlformats.org/officeDocument/2006/relationships/image" Target="../media/image41.e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51.wmf"/><Relationship Id="rId2" Type="http://schemas.openxmlformats.org/officeDocument/2006/relationships/image" Target="../media/image50.wmf"/><Relationship Id="rId1" Type="http://schemas.openxmlformats.org/officeDocument/2006/relationships/image" Target="../media/image49.wmf"/><Relationship Id="rId6" Type="http://schemas.openxmlformats.org/officeDocument/2006/relationships/image" Target="../media/image53.wmf"/><Relationship Id="rId5" Type="http://schemas.openxmlformats.org/officeDocument/2006/relationships/image" Target="../media/image52.wmf"/><Relationship Id="rId4" Type="http://schemas.openxmlformats.org/officeDocument/2006/relationships/image" Target="../media/image19.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57.wmf"/></Relationships>
</file>

<file path=ppt/drawings/_rels/vmlDrawing9.vml.rels><?xml version="1.0" encoding="UTF-8" standalone="yes"?>
<Relationships xmlns="http://schemas.openxmlformats.org/package/2006/relationships"><Relationship Id="rId8" Type="http://schemas.openxmlformats.org/officeDocument/2006/relationships/image" Target="../media/image68.wmf"/><Relationship Id="rId3" Type="http://schemas.openxmlformats.org/officeDocument/2006/relationships/image" Target="../media/image63.wmf"/><Relationship Id="rId7" Type="http://schemas.openxmlformats.org/officeDocument/2006/relationships/image" Target="../media/image67.wmf"/><Relationship Id="rId2" Type="http://schemas.openxmlformats.org/officeDocument/2006/relationships/image" Target="../media/image62.wmf"/><Relationship Id="rId1" Type="http://schemas.openxmlformats.org/officeDocument/2006/relationships/image" Target="../media/image61.wmf"/><Relationship Id="rId6" Type="http://schemas.openxmlformats.org/officeDocument/2006/relationships/image" Target="../media/image66.wmf"/><Relationship Id="rId5" Type="http://schemas.openxmlformats.org/officeDocument/2006/relationships/image" Target="../media/image65.wmf"/><Relationship Id="rId4" Type="http://schemas.openxmlformats.org/officeDocument/2006/relationships/image" Target="../media/image64.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338"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00"/>
            </a:lvl1pPr>
          </a:lstStyle>
          <a:p>
            <a:endParaRPr lang="en-US" altLang="zh-CN"/>
          </a:p>
        </p:txBody>
      </p:sp>
      <p:sp>
        <p:nvSpPr>
          <p:cNvPr id="14339" name="Rectangle 3"/>
          <p:cNvSpPr>
            <a:spLocks noGrp="1" noChangeArrowheads="1"/>
          </p:cNvSpPr>
          <p:nvPr>
            <p:ph type="dt" sz="quarter"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vl1pPr>
          </a:lstStyle>
          <a:p>
            <a:endParaRPr lang="en-US" altLang="zh-CN"/>
          </a:p>
        </p:txBody>
      </p:sp>
      <p:sp>
        <p:nvSpPr>
          <p:cNvPr id="14340" name="Rectangle 4"/>
          <p:cNvSpPr>
            <a:spLocks noGrp="1" noChangeArrowheads="1"/>
          </p:cNvSpPr>
          <p:nvPr>
            <p:ph type="ftr" sz="quarter" idx="2"/>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vl1pPr>
          </a:lstStyle>
          <a:p>
            <a:endParaRPr lang="en-US" altLang="zh-CN"/>
          </a:p>
        </p:txBody>
      </p:sp>
      <p:sp>
        <p:nvSpPr>
          <p:cNvPr id="14341" name="Rectangle 5"/>
          <p:cNvSpPr>
            <a:spLocks noGrp="1" noChangeArrowheads="1"/>
          </p:cNvSpPr>
          <p:nvPr>
            <p:ph type="sldNum" sz="quarter" idx="3"/>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vl1pPr>
          </a:lstStyle>
          <a:p>
            <a:fld id="{7C51791B-259B-4891-BB9F-1A8BA2B08C25}" type="slidenum">
              <a:rPr lang="en-US" altLang="zh-CN"/>
              <a:pPr/>
              <a:t>‹#›</a:t>
            </a:fld>
            <a:endParaRPr lang="en-US" altLang="zh-CN"/>
          </a:p>
        </p:txBody>
      </p:sp>
    </p:spTree>
    <p:extLst>
      <p:ext uri="{BB962C8B-B14F-4D97-AF65-F5344CB8AC3E}">
        <p14:creationId xmlns:p14="http://schemas.microsoft.com/office/powerpoint/2010/main" val="249099801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314"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00"/>
            </a:lvl1pPr>
          </a:lstStyle>
          <a:p>
            <a:endParaRPr lang="en-US" altLang="zh-CN"/>
          </a:p>
        </p:txBody>
      </p:sp>
      <p:sp>
        <p:nvSpPr>
          <p:cNvPr id="13315" name="Rectangle 3"/>
          <p:cNvSpPr>
            <a:spLocks noGrp="1" noChangeArrowheads="1"/>
          </p:cNvSpPr>
          <p:nvPr>
            <p:ph type="dt"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vl1pPr>
          </a:lstStyle>
          <a:p>
            <a:endParaRPr lang="en-US" altLang="zh-CN"/>
          </a:p>
        </p:txBody>
      </p:sp>
      <p:sp>
        <p:nvSpPr>
          <p:cNvPr id="1331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13317" name="Rectangle 5"/>
          <p:cNvSpPr>
            <a:spLocks noGrp="1" noChangeArrowheads="1"/>
          </p:cNvSpPr>
          <p:nvPr>
            <p:ph type="body" sz="quarter" idx="3"/>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3318" name="Rectangle 6"/>
          <p:cNvSpPr>
            <a:spLocks noGrp="1" noChangeArrowheads="1"/>
          </p:cNvSpPr>
          <p:nvPr>
            <p:ph type="ftr" sz="quarter" idx="4"/>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vl1pPr>
          </a:lstStyle>
          <a:p>
            <a:endParaRPr lang="en-US" altLang="zh-CN"/>
          </a:p>
        </p:txBody>
      </p:sp>
      <p:sp>
        <p:nvSpPr>
          <p:cNvPr id="13319" name="Rectangle 7"/>
          <p:cNvSpPr>
            <a:spLocks noGrp="1" noChangeArrowheads="1"/>
          </p:cNvSpPr>
          <p:nvPr>
            <p:ph type="sldNum" sz="quarter" idx="5"/>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vl1pPr>
          </a:lstStyle>
          <a:p>
            <a:fld id="{7253128E-32A8-4387-9D79-AA960FC5F5F9}" type="slidenum">
              <a:rPr lang="en-US" altLang="zh-CN"/>
              <a:pPr/>
              <a:t>‹#›</a:t>
            </a:fld>
            <a:endParaRPr lang="en-US" altLang="zh-CN"/>
          </a:p>
        </p:txBody>
      </p:sp>
    </p:spTree>
    <p:extLst>
      <p:ext uri="{BB962C8B-B14F-4D97-AF65-F5344CB8AC3E}">
        <p14:creationId xmlns:p14="http://schemas.microsoft.com/office/powerpoint/2010/main" val="1470127970"/>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宋体" charset="-122"/>
        <a:cs typeface="+mn-cs"/>
      </a:defRPr>
    </a:lvl1pPr>
    <a:lvl2pPr marL="457200" algn="l" rtl="0" fontAlgn="base">
      <a:spcBef>
        <a:spcPct val="30000"/>
      </a:spcBef>
      <a:spcAft>
        <a:spcPct val="0"/>
      </a:spcAft>
      <a:defRPr sz="1200" kern="1200">
        <a:solidFill>
          <a:schemeClr val="tx1"/>
        </a:solidFill>
        <a:latin typeface="Arial" charset="0"/>
        <a:ea typeface="宋体" charset="-122"/>
        <a:cs typeface="+mn-cs"/>
      </a:defRPr>
    </a:lvl2pPr>
    <a:lvl3pPr marL="914400" algn="l" rtl="0" fontAlgn="base">
      <a:spcBef>
        <a:spcPct val="30000"/>
      </a:spcBef>
      <a:spcAft>
        <a:spcPct val="0"/>
      </a:spcAft>
      <a:defRPr sz="1200" kern="1200">
        <a:solidFill>
          <a:schemeClr val="tx1"/>
        </a:solidFill>
        <a:latin typeface="Arial" charset="0"/>
        <a:ea typeface="宋体" charset="-122"/>
        <a:cs typeface="+mn-cs"/>
      </a:defRPr>
    </a:lvl3pPr>
    <a:lvl4pPr marL="1371600" algn="l" rtl="0" fontAlgn="base">
      <a:spcBef>
        <a:spcPct val="30000"/>
      </a:spcBef>
      <a:spcAft>
        <a:spcPct val="0"/>
      </a:spcAft>
      <a:defRPr sz="1200" kern="1200">
        <a:solidFill>
          <a:schemeClr val="tx1"/>
        </a:solidFill>
        <a:latin typeface="Arial" charset="0"/>
        <a:ea typeface="宋体" charset="-122"/>
        <a:cs typeface="+mn-cs"/>
      </a:defRPr>
    </a:lvl4pPr>
    <a:lvl5pPr marL="1828800" algn="l" rtl="0" fontAlgn="base">
      <a:spcBef>
        <a:spcPct val="30000"/>
      </a:spcBef>
      <a:spcAft>
        <a:spcPct val="0"/>
      </a:spcAft>
      <a:defRPr sz="1200" kern="1200">
        <a:solidFill>
          <a:schemeClr val="tx1"/>
        </a:solidFill>
        <a:latin typeface="Arial" charset="0"/>
        <a:ea typeface="宋体"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B4B67FC-5C62-4B43-8DA8-7DBE7FCC81DA}" type="slidenum">
              <a:rPr lang="en-US" altLang="zh-CN"/>
              <a:pPr/>
              <a:t>1</a:t>
            </a:fld>
            <a:endParaRPr lang="en-US" altLang="zh-CN"/>
          </a:p>
        </p:txBody>
      </p:sp>
      <p:sp>
        <p:nvSpPr>
          <p:cNvPr id="15362" name="Rectangle 2"/>
          <p:cNvSpPr>
            <a:spLocks noGrp="1" noRot="1" noChangeAspect="1" noChangeArrowheads="1" noTextEdit="1"/>
          </p:cNvSpPr>
          <p:nvPr>
            <p:ph type="sldImg"/>
          </p:nvPr>
        </p:nvSpPr>
        <p:spPr>
          <a:ln/>
        </p:spPr>
      </p:sp>
      <p:sp>
        <p:nvSpPr>
          <p:cNvPr id="15363" name="Rectangle 3"/>
          <p:cNvSpPr>
            <a:spLocks noGrp="1" noChangeArrowheads="1"/>
          </p:cNvSpPr>
          <p:nvPr>
            <p:ph type="body" idx="1"/>
          </p:nvPr>
        </p:nvSpPr>
        <p:spPr/>
        <p:txBody>
          <a:bodyPr/>
          <a:lstStyle/>
          <a:p>
            <a:endParaRPr lang="zh-CN" altLang="zh-CN"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253128E-32A8-4387-9D79-AA960FC5F5F9}" type="slidenum">
              <a:rPr lang="en-US" altLang="zh-CN" smtClean="0"/>
              <a:pPr/>
              <a:t>11</a:t>
            </a:fld>
            <a:endParaRPr lang="en-US" altLang="zh-CN"/>
          </a:p>
        </p:txBody>
      </p:sp>
    </p:spTree>
    <p:extLst>
      <p:ext uri="{BB962C8B-B14F-4D97-AF65-F5344CB8AC3E}">
        <p14:creationId xmlns:p14="http://schemas.microsoft.com/office/powerpoint/2010/main" val="31824284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B031550-C738-426D-8998-A4B8BE604EEB}" type="slidenum">
              <a:rPr lang="en-US" altLang="zh-CN"/>
              <a:pPr/>
              <a:t>17</a:t>
            </a:fld>
            <a:endParaRPr lang="en-US" altLang="zh-CN"/>
          </a:p>
        </p:txBody>
      </p:sp>
      <p:sp>
        <p:nvSpPr>
          <p:cNvPr id="18434" name="Rectangle 2"/>
          <p:cNvSpPr>
            <a:spLocks noGrp="1" noRot="1" noChangeAspect="1" noChangeArrowheads="1" noTextEdit="1"/>
          </p:cNvSpPr>
          <p:nvPr>
            <p:ph type="sldImg"/>
          </p:nvPr>
        </p:nvSpPr>
        <p:spPr>
          <a:ln/>
        </p:spPr>
      </p:sp>
      <p:sp>
        <p:nvSpPr>
          <p:cNvPr id="18435"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计算复杂性理论是一门研究有限的计算资源如何影响计算性能的一门学科，它的理论框架常伴随着组合优化问题和复杂的约束条件。</a:t>
            </a:r>
            <a:endParaRPr lang="en-US" altLang="zh-CN" dirty="0"/>
          </a:p>
          <a:p>
            <a:r>
              <a:rPr lang="zh-CN" altLang="en-US" dirty="0"/>
              <a:t>最被广泛关注的计算资源是“时间”和“空间”，也就是说，我们关注的是“给定的计算问题是否在一段较短的时间内被解决”。</a:t>
            </a:r>
            <a:endParaRPr lang="en-US" altLang="zh-CN" dirty="0"/>
          </a:p>
          <a:p>
            <a:r>
              <a:rPr lang="zh-CN" altLang="en-US" dirty="0"/>
              <a:t>横轴代表输入的大小，纵坐标表示消耗的时间</a:t>
            </a:r>
          </a:p>
        </p:txBody>
      </p:sp>
      <p:sp>
        <p:nvSpPr>
          <p:cNvPr id="4" name="灯片编号占位符 3"/>
          <p:cNvSpPr>
            <a:spLocks noGrp="1"/>
          </p:cNvSpPr>
          <p:nvPr>
            <p:ph type="sldNum" sz="quarter" idx="5"/>
          </p:nvPr>
        </p:nvSpPr>
        <p:spPr/>
        <p:txBody>
          <a:bodyPr/>
          <a:lstStyle/>
          <a:p>
            <a:fld id="{7253128E-32A8-4387-9D79-AA960FC5F5F9}" type="slidenum">
              <a:rPr lang="en-US" altLang="zh-CN" smtClean="0"/>
              <a:pPr/>
              <a:t>2</a:t>
            </a:fld>
            <a:endParaRPr lang="en-US" altLang="zh-CN"/>
          </a:p>
        </p:txBody>
      </p:sp>
    </p:spTree>
    <p:extLst>
      <p:ext uri="{BB962C8B-B14F-4D97-AF65-F5344CB8AC3E}">
        <p14:creationId xmlns:p14="http://schemas.microsoft.com/office/powerpoint/2010/main" val="37347770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NPC</a:t>
            </a:r>
            <a:r>
              <a:rPr lang="zh-CN" altLang="en-US" dirty="0"/>
              <a:t>问题还是属于</a:t>
            </a:r>
            <a:r>
              <a:rPr lang="en-US" altLang="zh-CN" dirty="0"/>
              <a:t>NP</a:t>
            </a:r>
            <a:r>
              <a:rPr lang="zh-CN" altLang="en-US" dirty="0"/>
              <a:t>问题，</a:t>
            </a:r>
            <a:r>
              <a:rPr lang="en-US" altLang="zh-CN" dirty="0"/>
              <a:t>NPC</a:t>
            </a:r>
            <a:r>
              <a:rPr lang="zh-CN" altLang="en-US" dirty="0"/>
              <a:t>问题就是大量</a:t>
            </a:r>
            <a:r>
              <a:rPr lang="en-US" altLang="zh-CN" dirty="0"/>
              <a:t>NP</a:t>
            </a:r>
            <a:r>
              <a:rPr lang="zh-CN" altLang="en-US" dirty="0"/>
              <a:t>问题经过规约后发现的终极</a:t>
            </a:r>
            <a:r>
              <a:rPr lang="en-US" altLang="zh-CN" dirty="0" err="1"/>
              <a:t>bossNP</a:t>
            </a:r>
            <a:r>
              <a:rPr lang="zh-CN" altLang="en-US" dirty="0"/>
              <a:t>问题。</a:t>
            </a:r>
            <a:endParaRPr lang="en-US" altLang="zh-CN" dirty="0"/>
          </a:p>
          <a:p>
            <a:r>
              <a:rPr lang="en-US" altLang="zh-CN" dirty="0"/>
              <a:t>P=NP</a:t>
            </a:r>
            <a:r>
              <a:rPr lang="zh-CN" altLang="en-US" dirty="0"/>
              <a:t>？问题不仅是一个数学问题，它对现实有着十分重要的指导意义，这些问题的答案让我们知道计算机可以解决哪些问题、不可以解决哪些问题。</a:t>
            </a:r>
          </a:p>
        </p:txBody>
      </p:sp>
      <p:sp>
        <p:nvSpPr>
          <p:cNvPr id="4" name="灯片编号占位符 3"/>
          <p:cNvSpPr>
            <a:spLocks noGrp="1"/>
          </p:cNvSpPr>
          <p:nvPr>
            <p:ph type="sldNum" sz="quarter" idx="5"/>
          </p:nvPr>
        </p:nvSpPr>
        <p:spPr/>
        <p:txBody>
          <a:bodyPr/>
          <a:lstStyle/>
          <a:p>
            <a:fld id="{7253128E-32A8-4387-9D79-AA960FC5F5F9}" type="slidenum">
              <a:rPr lang="en-US" altLang="zh-CN" smtClean="0"/>
              <a:pPr/>
              <a:t>3</a:t>
            </a:fld>
            <a:endParaRPr lang="en-US" altLang="zh-CN"/>
          </a:p>
        </p:txBody>
      </p:sp>
    </p:spTree>
    <p:extLst>
      <p:ext uri="{BB962C8B-B14F-4D97-AF65-F5344CB8AC3E}">
        <p14:creationId xmlns:p14="http://schemas.microsoft.com/office/powerpoint/2010/main" val="8171172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伊辛模型的提出是为了解释铁磁物质的相变，即磁铁在加热到一定临界温度以上会出现磁性消失的现象，而降温到临界温度以下又会表现出磁性。这种有磁性、无磁性两相之间的转变，是一种连续相变（也叫二级相变）。</a:t>
            </a:r>
            <a:endParaRPr lang="en-US" altLang="zh-CN" dirty="0"/>
          </a:p>
          <a:p>
            <a:r>
              <a:rPr lang="zh-CN" altLang="en-US" dirty="0"/>
              <a:t>伊辛模型假设铁磁物质是由一堆规则排列的小磁针构成，每个磁针只有上下两个方向（自旋）。相邻的小磁针之间通过能量约束发生相互作用，同时又会由于环境热噪声的干扰而发生磁性的随机转变。</a:t>
            </a:r>
            <a:endParaRPr lang="en-US" altLang="zh-CN" dirty="0"/>
          </a:p>
          <a:p>
            <a:r>
              <a:rPr lang="zh-CN" altLang="en-US" dirty="0"/>
              <a:t>涨落的大小由关键的温度参数决定，温度越高，随机涨落干扰越强，如果温度很低，则小磁针相对宁静。</a:t>
            </a:r>
            <a:endParaRPr lang="en-US" altLang="zh-CN" dirty="0"/>
          </a:p>
          <a:p>
            <a:r>
              <a:rPr lang="zh-CN" altLang="en-US" dirty="0"/>
              <a:t>我们定义伊辛模型</a:t>
            </a:r>
            <a:r>
              <a:rPr lang="en-US" altLang="zh-CN" dirty="0"/>
              <a:t>Hamilton</a:t>
            </a:r>
            <a:r>
              <a:rPr lang="zh-CN" altLang="en-US" dirty="0"/>
              <a:t>量的最小值为该模型的基态。</a:t>
            </a:r>
          </a:p>
          <a:p>
            <a:endParaRPr lang="zh-CN" altLang="en-US" dirty="0"/>
          </a:p>
        </p:txBody>
      </p:sp>
      <p:sp>
        <p:nvSpPr>
          <p:cNvPr id="4" name="灯片编号占位符 3"/>
          <p:cNvSpPr>
            <a:spLocks noGrp="1"/>
          </p:cNvSpPr>
          <p:nvPr>
            <p:ph type="sldNum" sz="quarter" idx="5"/>
          </p:nvPr>
        </p:nvSpPr>
        <p:spPr/>
        <p:txBody>
          <a:bodyPr/>
          <a:lstStyle/>
          <a:p>
            <a:fld id="{7253128E-32A8-4387-9D79-AA960FC5F5F9}" type="slidenum">
              <a:rPr lang="en-US" altLang="zh-CN" smtClean="0"/>
              <a:pPr/>
              <a:t>4</a:t>
            </a:fld>
            <a:endParaRPr lang="en-US" altLang="zh-CN"/>
          </a:p>
        </p:txBody>
      </p:sp>
    </p:spTree>
    <p:extLst>
      <p:ext uri="{BB962C8B-B14F-4D97-AF65-F5344CB8AC3E}">
        <p14:creationId xmlns:p14="http://schemas.microsoft.com/office/powerpoint/2010/main" val="37520912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无向图</a:t>
            </a:r>
            <a:r>
              <a:rPr lang="en-US" altLang="zh-CN" dirty="0"/>
              <a:t>G(V</a:t>
            </a:r>
            <a:r>
              <a:rPr lang="zh-CN" altLang="en-US" dirty="0"/>
              <a:t>，</a:t>
            </a:r>
            <a:r>
              <a:rPr lang="en-US" altLang="zh-CN" dirty="0"/>
              <a:t>E)</a:t>
            </a:r>
            <a:r>
              <a:rPr lang="zh-CN" altLang="en-US" dirty="0"/>
              <a:t>，</a:t>
            </a:r>
            <a:r>
              <a:rPr lang="en-US" altLang="zh-CN" dirty="0"/>
              <a:t>V</a:t>
            </a:r>
            <a:r>
              <a:rPr lang="zh-CN" altLang="en-US" dirty="0"/>
              <a:t>是其顶点集，</a:t>
            </a:r>
            <a:r>
              <a:rPr lang="en-US" altLang="zh-CN" dirty="0"/>
              <a:t>E</a:t>
            </a:r>
            <a:r>
              <a:rPr lang="zh-CN" altLang="en-US" dirty="0"/>
              <a:t>是其边集。</a:t>
            </a:r>
          </a:p>
        </p:txBody>
      </p:sp>
      <p:sp>
        <p:nvSpPr>
          <p:cNvPr id="4" name="灯片编号占位符 3"/>
          <p:cNvSpPr>
            <a:spLocks noGrp="1"/>
          </p:cNvSpPr>
          <p:nvPr>
            <p:ph type="sldNum" sz="quarter" idx="5"/>
          </p:nvPr>
        </p:nvSpPr>
        <p:spPr/>
        <p:txBody>
          <a:bodyPr/>
          <a:lstStyle/>
          <a:p>
            <a:fld id="{7253128E-32A8-4387-9D79-AA960FC5F5F9}" type="slidenum">
              <a:rPr lang="en-US" altLang="zh-CN" smtClean="0"/>
              <a:pPr/>
              <a:t>5</a:t>
            </a:fld>
            <a:endParaRPr lang="en-US" altLang="zh-CN"/>
          </a:p>
        </p:txBody>
      </p:sp>
    </p:spTree>
    <p:extLst>
      <p:ext uri="{BB962C8B-B14F-4D97-AF65-F5344CB8AC3E}">
        <p14:creationId xmlns:p14="http://schemas.microsoft.com/office/powerpoint/2010/main" val="18878366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对与</a:t>
            </a:r>
            <a:r>
              <a:rPr lang="en-US" altLang="zh-CN" dirty="0"/>
              <a:t>Metropolis</a:t>
            </a:r>
            <a:r>
              <a:rPr lang="zh-CN" altLang="en-US" dirty="0"/>
              <a:t>算法，首先初始化一个自旋配置，每翻转一个自旋分布，并以</a:t>
            </a:r>
            <a:r>
              <a:rPr lang="en-US" altLang="zh-CN" dirty="0"/>
              <a:t>Metropolis</a:t>
            </a:r>
            <a:r>
              <a:rPr lang="zh-CN" altLang="en-US" dirty="0"/>
              <a:t>准则去接受它，可以证明该接受准则满足细致平稳条件，故该马尔可夫过程最终稳定状态服从吉布斯分布。</a:t>
            </a:r>
            <a:endParaRPr lang="en-US" altLang="zh-CN" dirty="0"/>
          </a:p>
          <a:p>
            <a:r>
              <a:rPr lang="en-US" altLang="zh-CN" dirty="0"/>
              <a:t>Metropolis</a:t>
            </a:r>
            <a:r>
              <a:rPr lang="zh-CN" altLang="en-US" dirty="0"/>
              <a:t>准则是模拟退火算法的基础，通过逐步降低温度</a:t>
            </a:r>
            <a:r>
              <a:rPr lang="en-US" altLang="zh-CN" dirty="0"/>
              <a:t>T</a:t>
            </a:r>
            <a:r>
              <a:rPr lang="zh-CN" altLang="en-US" dirty="0"/>
              <a:t>，使得对能量差大于</a:t>
            </a:r>
            <a:r>
              <a:rPr lang="en-US" altLang="zh-CN" dirty="0"/>
              <a:t>0</a:t>
            </a:r>
            <a:r>
              <a:rPr lang="zh-CN" altLang="en-US" dirty="0"/>
              <a:t>的接受概率逐步降低，稳定到全局最优。</a:t>
            </a:r>
          </a:p>
        </p:txBody>
      </p:sp>
      <p:sp>
        <p:nvSpPr>
          <p:cNvPr id="4" name="灯片编号占位符 3"/>
          <p:cNvSpPr>
            <a:spLocks noGrp="1"/>
          </p:cNvSpPr>
          <p:nvPr>
            <p:ph type="sldNum" sz="quarter" idx="5"/>
          </p:nvPr>
        </p:nvSpPr>
        <p:spPr/>
        <p:txBody>
          <a:bodyPr/>
          <a:lstStyle/>
          <a:p>
            <a:fld id="{7253128E-32A8-4387-9D79-AA960FC5F5F9}" type="slidenum">
              <a:rPr lang="en-US" altLang="zh-CN" smtClean="0"/>
              <a:pPr/>
              <a:t>6</a:t>
            </a:fld>
            <a:endParaRPr lang="en-US" altLang="zh-CN"/>
          </a:p>
        </p:txBody>
      </p:sp>
    </p:spTree>
    <p:extLst>
      <p:ext uri="{BB962C8B-B14F-4D97-AF65-F5344CB8AC3E}">
        <p14:creationId xmlns:p14="http://schemas.microsoft.com/office/powerpoint/2010/main" val="32278284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随着循环代数的增加，</a:t>
            </a:r>
            <a:r>
              <a:rPr lang="en-US" altLang="zh-CN" dirty="0"/>
              <a:t>DHNN</a:t>
            </a:r>
            <a:r>
              <a:rPr lang="zh-CN" altLang="en-US" dirty="0"/>
              <a:t>网络能量单调递减的特性，导致</a:t>
            </a:r>
            <a:r>
              <a:rPr lang="en-US" altLang="zh-CN" dirty="0"/>
              <a:t>DHNN</a:t>
            </a:r>
            <a:r>
              <a:rPr lang="zh-CN" altLang="en-US" dirty="0"/>
              <a:t>网络只会“下山”不会“爬山”，极易陷入局部最小值，因此单独的离散</a:t>
            </a:r>
            <a:r>
              <a:rPr lang="en-US" altLang="zh-CN" dirty="0" err="1"/>
              <a:t>hopfield</a:t>
            </a:r>
            <a:r>
              <a:rPr lang="zh-CN" altLang="en-US" dirty="0"/>
              <a:t>网络找到系统真正基态的概率较低。</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7253128E-32A8-4387-9D79-AA960FC5F5F9}" type="slidenum">
              <a:rPr lang="en-US" altLang="zh-CN" smtClean="0"/>
              <a:pPr/>
              <a:t>7</a:t>
            </a:fld>
            <a:endParaRPr lang="en-US" altLang="zh-CN"/>
          </a:p>
        </p:txBody>
      </p:sp>
    </p:spTree>
    <p:extLst>
      <p:ext uri="{BB962C8B-B14F-4D97-AF65-F5344CB8AC3E}">
        <p14:creationId xmlns:p14="http://schemas.microsoft.com/office/powerpoint/2010/main" val="33990362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253128E-32A8-4387-9D79-AA960FC5F5F9}" type="slidenum">
              <a:rPr lang="en-US" altLang="zh-CN" smtClean="0"/>
              <a:pPr/>
              <a:t>8</a:t>
            </a:fld>
            <a:endParaRPr lang="en-US" altLang="zh-CN"/>
          </a:p>
        </p:txBody>
      </p:sp>
    </p:spTree>
    <p:extLst>
      <p:ext uri="{BB962C8B-B14F-4D97-AF65-F5344CB8AC3E}">
        <p14:creationId xmlns:p14="http://schemas.microsoft.com/office/powerpoint/2010/main" val="12186331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253128E-32A8-4387-9D79-AA960FC5F5F9}" type="slidenum">
              <a:rPr lang="en-US" altLang="zh-CN" smtClean="0"/>
              <a:pPr/>
              <a:t>10</a:t>
            </a:fld>
            <a:endParaRPr lang="en-US" altLang="zh-CN"/>
          </a:p>
        </p:txBody>
      </p:sp>
    </p:spTree>
    <p:extLst>
      <p:ext uri="{BB962C8B-B14F-4D97-AF65-F5344CB8AC3E}">
        <p14:creationId xmlns:p14="http://schemas.microsoft.com/office/powerpoint/2010/main" val="61736759"/>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image" Target="../media/image2.png"/><Relationship Id="rId7" Type="http://schemas.openxmlformats.org/officeDocument/2006/relationships/image" Target="../media/image7.jpe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6.jpeg"/><Relationship Id="rId5" Type="http://schemas.openxmlformats.org/officeDocument/2006/relationships/image" Target="../media/image5.jpeg"/><Relationship Id="rId10" Type="http://schemas.openxmlformats.org/officeDocument/2006/relationships/image" Target="../media/image10.png"/><Relationship Id="rId4" Type="http://schemas.openxmlformats.org/officeDocument/2006/relationships/image" Target="../media/image4.jpeg"/><Relationship Id="rId9" Type="http://schemas.openxmlformats.org/officeDocument/2006/relationships/image" Target="../media/image9.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106" name="Picture 10"/>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a_1"/>
          <p:cNvPicPr>
            <a:picLocks noChangeAspect="1" noChangeArrowheads="1"/>
          </p:cNvPicPr>
          <p:nvPr userDrawn="1"/>
        </p:nvPicPr>
        <p:blipFill>
          <a:blip r:embed="rId3">
            <a:extLst>
              <a:ext uri="{28A0092B-C50C-407E-A947-70E740481C1C}">
                <a14:useLocalDpi xmlns:a14="http://schemas.microsoft.com/office/drawing/2010/main" val="0"/>
              </a:ext>
            </a:extLst>
          </a:blip>
          <a:srcRect l="2174"/>
          <a:stretch>
            <a:fillRect/>
          </a:stretch>
        </p:blipFill>
        <p:spPr bwMode="auto">
          <a:xfrm>
            <a:off x="0" y="0"/>
            <a:ext cx="9144000" cy="5308600"/>
          </a:xfrm>
          <a:prstGeom prst="rect">
            <a:avLst/>
          </a:prstGeom>
          <a:noFill/>
          <a:extLst>
            <a:ext uri="{909E8E84-426E-40DD-AFC4-6F175D3DCCD1}">
              <a14:hiddenFill xmlns:a14="http://schemas.microsoft.com/office/drawing/2010/main">
                <a:solidFill>
                  <a:srgbClr val="FFFFFF"/>
                </a:solidFill>
              </a14:hiddenFill>
            </a:ext>
          </a:extLst>
        </p:spPr>
      </p:pic>
      <p:sp>
        <p:nvSpPr>
          <p:cNvPr id="4118" name="Rectangle 22"/>
          <p:cNvSpPr>
            <a:spLocks noChangeArrowheads="1"/>
          </p:cNvSpPr>
          <p:nvPr userDrawn="1"/>
        </p:nvSpPr>
        <p:spPr bwMode="gray">
          <a:xfrm>
            <a:off x="0" y="2590800"/>
            <a:ext cx="9144000" cy="1066800"/>
          </a:xfrm>
          <a:prstGeom prst="rect">
            <a:avLst/>
          </a:prstGeom>
          <a:gradFill rotWithShape="1">
            <a:gsLst>
              <a:gs pos="0">
                <a:srgbClr val="3191D3"/>
              </a:gs>
              <a:gs pos="100000">
                <a:srgbClr val="3191D3">
                  <a:gamma/>
                  <a:shade val="46275"/>
                  <a:invGamma/>
                </a:srgbClr>
              </a:gs>
            </a:gsLst>
            <a:lin ang="5400000" scaled="1"/>
          </a:gradFill>
          <a:ln>
            <a:noFill/>
          </a:ln>
          <a:effectLst/>
          <a:extLst>
            <a:ext uri="{91240B29-F687-4F45-9708-019B960494DF}">
              <a14:hiddenLine xmlns:a14="http://schemas.microsoft.com/office/drawing/2010/main" w="9525">
                <a:solidFill>
                  <a:srgbClr val="0D125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98" name="Rectangle 2"/>
          <p:cNvSpPr>
            <a:spLocks noGrp="1" noChangeArrowheads="1"/>
          </p:cNvSpPr>
          <p:nvPr>
            <p:ph type="ctrTitle"/>
          </p:nvPr>
        </p:nvSpPr>
        <p:spPr>
          <a:xfrm>
            <a:off x="914400" y="2743200"/>
            <a:ext cx="7772400" cy="685800"/>
          </a:xfrm>
        </p:spPr>
        <p:txBody>
          <a:bodyPr/>
          <a:lstStyle>
            <a:lvl1pPr algn="ctr">
              <a:defRPr>
                <a:solidFill>
                  <a:schemeClr val="bg1"/>
                </a:solidFill>
              </a:defRPr>
            </a:lvl1pPr>
          </a:lstStyle>
          <a:p>
            <a:pPr lvl="0"/>
            <a:r>
              <a:rPr lang="en-US" altLang="zh-CN" noProof="0"/>
              <a:t>2007</a:t>
            </a:r>
            <a:r>
              <a:rPr lang="zh-CN" altLang="en-US" noProof="0"/>
              <a:t>年度硕士论文答辩</a:t>
            </a:r>
          </a:p>
        </p:txBody>
      </p:sp>
      <p:sp>
        <p:nvSpPr>
          <p:cNvPr id="4099" name="Rectangle 3"/>
          <p:cNvSpPr>
            <a:spLocks noGrp="1" noChangeArrowheads="1"/>
          </p:cNvSpPr>
          <p:nvPr>
            <p:ph type="subTitle" idx="1"/>
          </p:nvPr>
        </p:nvSpPr>
        <p:spPr>
          <a:xfrm>
            <a:off x="1371600" y="3733800"/>
            <a:ext cx="6400800" cy="533400"/>
          </a:xfrm>
        </p:spPr>
        <p:txBody>
          <a:bodyPr/>
          <a:lstStyle>
            <a:lvl1pPr marL="0" indent="0" algn="ctr">
              <a:buFontTx/>
              <a:buNone/>
              <a:defRPr sz="2400" b="1">
                <a:solidFill>
                  <a:schemeClr val="accent2"/>
                </a:solidFill>
              </a:defRPr>
            </a:lvl1pPr>
          </a:lstStyle>
          <a:p>
            <a:pPr lvl="0"/>
            <a:r>
              <a:rPr lang="zh-CN" altLang="en-US" noProof="0"/>
              <a:t>刘青</a:t>
            </a:r>
          </a:p>
        </p:txBody>
      </p:sp>
      <p:sp>
        <p:nvSpPr>
          <p:cNvPr id="4100" name="Rectangle 4"/>
          <p:cNvSpPr>
            <a:spLocks noGrp="1" noChangeArrowheads="1"/>
          </p:cNvSpPr>
          <p:nvPr>
            <p:ph type="dt" sz="half" idx="2"/>
          </p:nvPr>
        </p:nvSpPr>
        <p:spPr/>
        <p:txBody>
          <a:bodyPr/>
          <a:lstStyle>
            <a:lvl1pPr>
              <a:defRPr/>
            </a:lvl1pPr>
          </a:lstStyle>
          <a:p>
            <a:endParaRPr lang="en-US" altLang="zh-CN"/>
          </a:p>
        </p:txBody>
      </p:sp>
      <p:sp>
        <p:nvSpPr>
          <p:cNvPr id="4101" name="Rectangle 5"/>
          <p:cNvSpPr>
            <a:spLocks noGrp="1" noChangeArrowheads="1"/>
          </p:cNvSpPr>
          <p:nvPr>
            <p:ph type="ftr" sz="quarter" idx="3"/>
          </p:nvPr>
        </p:nvSpPr>
        <p:spPr/>
        <p:txBody>
          <a:bodyPr/>
          <a:lstStyle>
            <a:lvl1pPr>
              <a:defRPr/>
            </a:lvl1pPr>
          </a:lstStyle>
          <a:p>
            <a:endParaRPr lang="en-US" altLang="zh-CN"/>
          </a:p>
        </p:txBody>
      </p:sp>
      <p:sp>
        <p:nvSpPr>
          <p:cNvPr id="4102" name="Rectangle 6"/>
          <p:cNvSpPr>
            <a:spLocks noGrp="1" noChangeArrowheads="1"/>
          </p:cNvSpPr>
          <p:nvPr>
            <p:ph type="sldNum" sz="quarter" idx="4"/>
          </p:nvPr>
        </p:nvSpPr>
        <p:spPr/>
        <p:txBody>
          <a:bodyPr/>
          <a:lstStyle>
            <a:lvl1pPr>
              <a:defRPr/>
            </a:lvl1pPr>
          </a:lstStyle>
          <a:p>
            <a:fld id="{2532C941-3C66-40D9-A3E7-F73052361DC8}" type="slidenum">
              <a:rPr lang="en-US" altLang="zh-CN"/>
              <a:pPr/>
              <a:t>‹#›</a:t>
            </a:fld>
            <a:endParaRPr lang="en-US" altLang="zh-CN"/>
          </a:p>
        </p:txBody>
      </p:sp>
      <p:sp>
        <p:nvSpPr>
          <p:cNvPr id="4110" name="Rectangle 14" descr="mao1-1"/>
          <p:cNvSpPr>
            <a:spLocks noChangeAspect="1" noChangeArrowheads="1"/>
          </p:cNvSpPr>
          <p:nvPr userDrawn="1"/>
        </p:nvSpPr>
        <p:spPr bwMode="auto">
          <a:xfrm>
            <a:off x="8153400" y="4967288"/>
            <a:ext cx="969963" cy="900112"/>
          </a:xfrm>
          <a:prstGeom prst="rect">
            <a:avLst/>
          </a:prstGeom>
          <a:blipFill dpi="0" rotWithShape="1">
            <a:blip r:embed="rId4"/>
            <a:srcRect/>
            <a:stretch>
              <a:fillRect/>
            </a:stretch>
          </a:blipFill>
          <a:ln w="222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1" name="Rectangle 15" descr="xmy2-1"/>
          <p:cNvSpPr>
            <a:spLocks noChangeAspect="1" noChangeArrowheads="1"/>
          </p:cNvSpPr>
          <p:nvPr userDrawn="1"/>
        </p:nvSpPr>
        <p:spPr bwMode="auto">
          <a:xfrm>
            <a:off x="8153400" y="3976688"/>
            <a:ext cx="969963" cy="900112"/>
          </a:xfrm>
          <a:prstGeom prst="rect">
            <a:avLst/>
          </a:prstGeom>
          <a:blipFill dpi="0" rotWithShape="1">
            <a:blip r:embed="rId5"/>
            <a:srcRect/>
            <a:stretch>
              <a:fillRect/>
            </a:stretch>
          </a:blipFill>
          <a:ln w="222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2" name="Rectangle 16" descr="xm-1"/>
          <p:cNvSpPr>
            <a:spLocks noChangeArrowheads="1"/>
          </p:cNvSpPr>
          <p:nvPr userDrawn="1"/>
        </p:nvSpPr>
        <p:spPr bwMode="auto">
          <a:xfrm>
            <a:off x="6019800" y="5957888"/>
            <a:ext cx="1066800" cy="900112"/>
          </a:xfrm>
          <a:prstGeom prst="rect">
            <a:avLst/>
          </a:prstGeom>
          <a:blipFill dpi="0" rotWithShape="1">
            <a:blip r:embed="rId6"/>
            <a:srcRect/>
            <a:stretch>
              <a:fillRect/>
            </a:stretch>
          </a:blipFill>
          <a:ln w="222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3" name="Rectangle 17" descr="xue2-1"/>
          <p:cNvSpPr>
            <a:spLocks noChangeAspect="1" noChangeArrowheads="1"/>
          </p:cNvSpPr>
          <p:nvPr userDrawn="1"/>
        </p:nvSpPr>
        <p:spPr bwMode="auto">
          <a:xfrm>
            <a:off x="7134225" y="5943600"/>
            <a:ext cx="969963" cy="900113"/>
          </a:xfrm>
          <a:prstGeom prst="rect">
            <a:avLst/>
          </a:prstGeom>
          <a:blipFill dpi="0" rotWithShape="1">
            <a:blip r:embed="rId7"/>
            <a:srcRect/>
            <a:stretch>
              <a:fillRect/>
            </a:stretch>
          </a:blipFill>
          <a:ln w="222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4" name="Rectangle 18" descr="mao-1"/>
          <p:cNvSpPr>
            <a:spLocks noChangeAspect="1" noChangeArrowheads="1"/>
          </p:cNvSpPr>
          <p:nvPr userDrawn="1"/>
        </p:nvSpPr>
        <p:spPr bwMode="auto">
          <a:xfrm>
            <a:off x="7107238" y="4967288"/>
            <a:ext cx="969962" cy="900112"/>
          </a:xfrm>
          <a:prstGeom prst="rect">
            <a:avLst/>
          </a:prstGeom>
          <a:blipFill dpi="0" rotWithShape="1">
            <a:blip r:embed="rId8"/>
            <a:srcRect/>
            <a:stretch>
              <a:fillRect/>
            </a:stretch>
          </a:blipFill>
          <a:ln w="222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Rectangle 19" descr="xiaoxun-1"/>
          <p:cNvSpPr>
            <a:spLocks noChangeAspect="1" noChangeArrowheads="1"/>
          </p:cNvSpPr>
          <p:nvPr userDrawn="1"/>
        </p:nvSpPr>
        <p:spPr bwMode="auto">
          <a:xfrm>
            <a:off x="8153400" y="5943600"/>
            <a:ext cx="969963" cy="900113"/>
          </a:xfrm>
          <a:prstGeom prst="rect">
            <a:avLst/>
          </a:prstGeom>
          <a:blipFill dpi="0" rotWithShape="1">
            <a:blip r:embed="rId9"/>
            <a:srcRect/>
            <a:stretch>
              <a:fillRect/>
            </a:stretch>
          </a:blipFill>
          <a:ln w="222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2" name="Line 26"/>
          <p:cNvSpPr>
            <a:spLocks noChangeShapeType="1"/>
          </p:cNvSpPr>
          <p:nvPr userDrawn="1"/>
        </p:nvSpPr>
        <p:spPr bwMode="auto">
          <a:xfrm>
            <a:off x="0" y="3657600"/>
            <a:ext cx="9144000" cy="0"/>
          </a:xfrm>
          <a:prstGeom prst="line">
            <a:avLst/>
          </a:prstGeom>
          <a:noFill/>
          <a:ln w="381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23" name="Line 27"/>
          <p:cNvSpPr>
            <a:spLocks noChangeShapeType="1"/>
          </p:cNvSpPr>
          <p:nvPr userDrawn="1"/>
        </p:nvSpPr>
        <p:spPr bwMode="auto">
          <a:xfrm>
            <a:off x="0" y="2590800"/>
            <a:ext cx="9144000" cy="0"/>
          </a:xfrm>
          <a:prstGeom prst="line">
            <a:avLst/>
          </a:prstGeom>
          <a:noFill/>
          <a:ln w="381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25" name="Rectangle 29"/>
          <p:cNvSpPr>
            <a:spLocks noChangeArrowheads="1"/>
          </p:cNvSpPr>
          <p:nvPr userDrawn="1"/>
        </p:nvSpPr>
        <p:spPr bwMode="gray">
          <a:xfrm>
            <a:off x="0" y="0"/>
            <a:ext cx="9142413" cy="1447800"/>
          </a:xfrm>
          <a:prstGeom prst="rect">
            <a:avLst/>
          </a:prstGeom>
          <a:gradFill rotWithShape="1">
            <a:gsLst>
              <a:gs pos="0">
                <a:srgbClr val="81CFEB">
                  <a:alpha val="19000"/>
                </a:srgbClr>
              </a:gs>
              <a:gs pos="100000">
                <a:srgbClr val="81CFEB">
                  <a:gamma/>
                  <a:tint val="0"/>
                  <a:invGamma/>
                </a:srgbClr>
              </a:gs>
            </a:gsLst>
            <a:lin ang="5400000" scaled="1"/>
          </a:gradFill>
          <a:ln>
            <a:noFill/>
          </a:ln>
          <a:effectLst/>
          <a:extLs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129" name="Rectangle 33"/>
          <p:cNvSpPr>
            <a:spLocks noChangeArrowheads="1"/>
          </p:cNvSpPr>
          <p:nvPr userDrawn="1"/>
        </p:nvSpPr>
        <p:spPr bwMode="auto">
          <a:xfrm>
            <a:off x="0" y="1447800"/>
            <a:ext cx="9144000" cy="11430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4127" name="Picture 31"/>
          <p:cNvPicPr>
            <a:picLocks noChangeAspect="1" noChangeArrowheads="1"/>
          </p:cNvPicPr>
          <p:nvPr userDrawn="1"/>
        </p:nvPicPr>
        <p:blipFill>
          <a:blip r:embed="rId10">
            <a:extLst>
              <a:ext uri="{28A0092B-C50C-407E-A947-70E740481C1C}">
                <a14:useLocalDpi xmlns:a14="http://schemas.microsoft.com/office/drawing/2010/main" val="0"/>
              </a:ext>
            </a:extLst>
          </a:blip>
          <a:srcRect/>
          <a:stretch>
            <a:fillRect/>
          </a:stretch>
        </p:blipFill>
        <p:spPr bwMode="auto">
          <a:xfrm>
            <a:off x="1905000" y="1219200"/>
            <a:ext cx="5562600" cy="992188"/>
          </a:xfrm>
          <a:prstGeom prst="rect">
            <a:avLst/>
          </a:prstGeom>
          <a:noFill/>
          <a:extLst>
            <a:ext uri="{909E8E84-426E-40DD-AFC4-6F175D3DCCD1}">
              <a14:hiddenFill xmlns:a14="http://schemas.microsoft.com/office/drawing/2010/main">
                <a:solidFill>
                  <a:srgbClr val="FFFFFF"/>
                </a:solidFill>
              </a14:hiddenFill>
            </a:ext>
          </a:extLst>
        </p:spPr>
      </p:pic>
      <p:sp>
        <p:nvSpPr>
          <p:cNvPr id="4130" name="Line 34"/>
          <p:cNvSpPr>
            <a:spLocks noChangeShapeType="1"/>
          </p:cNvSpPr>
          <p:nvPr userDrawn="1"/>
        </p:nvSpPr>
        <p:spPr bwMode="auto">
          <a:xfrm>
            <a:off x="0" y="2590800"/>
            <a:ext cx="9144000" cy="0"/>
          </a:xfrm>
          <a:prstGeom prst="line">
            <a:avLst/>
          </a:prstGeom>
          <a:noFill/>
          <a:ln w="381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1" fill="hold" nodeType="withEffect">
                                  <p:stCondLst>
                                    <p:cond delay="0"/>
                                  </p:stCondLst>
                                  <p:childTnLst>
                                    <p:set>
                                      <p:cBhvr>
                                        <p:cTn id="6" dur="1" fill="hold">
                                          <p:stCondLst>
                                            <p:cond delay="0"/>
                                          </p:stCondLst>
                                        </p:cTn>
                                        <p:tgtEl>
                                          <p:spTgt spid="4108"/>
                                        </p:tgtEl>
                                        <p:attrNameLst>
                                          <p:attrName>style.visibility</p:attrName>
                                        </p:attrNameLst>
                                      </p:cBhvr>
                                      <p:to>
                                        <p:strVal val="visible"/>
                                      </p:to>
                                    </p:set>
                                    <p:animEffect transition="in" filter="wipe(up)">
                                      <p:cBhvr>
                                        <p:cTn id="7" dur="500"/>
                                        <p:tgtEl>
                                          <p:spTgt spid="41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4D41BAB7-9007-49D0-B4CF-71AEFA2DBA4E}" type="slidenum">
              <a:rPr lang="en-US" altLang="zh-CN"/>
              <a:pPr/>
              <a:t>‹#›</a:t>
            </a:fld>
            <a:endParaRPr lang="en-US" altLang="zh-CN"/>
          </a:p>
        </p:txBody>
      </p:sp>
    </p:spTree>
    <p:extLst>
      <p:ext uri="{BB962C8B-B14F-4D97-AF65-F5344CB8AC3E}">
        <p14:creationId xmlns:p14="http://schemas.microsoft.com/office/powerpoint/2010/main" val="6455278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991350" y="152400"/>
            <a:ext cx="2000250" cy="586740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990600" y="152400"/>
            <a:ext cx="5848350" cy="586740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306DEDAC-E578-4CFB-BDBE-6E73F9121E28}" type="slidenum">
              <a:rPr lang="en-US" altLang="zh-CN"/>
              <a:pPr/>
              <a:t>‹#›</a:t>
            </a:fld>
            <a:endParaRPr lang="en-US" altLang="zh-CN"/>
          </a:p>
        </p:txBody>
      </p:sp>
    </p:spTree>
    <p:extLst>
      <p:ext uri="{BB962C8B-B14F-4D97-AF65-F5344CB8AC3E}">
        <p14:creationId xmlns:p14="http://schemas.microsoft.com/office/powerpoint/2010/main" val="5691578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7D60C921-3242-4D96-AA88-392736C5184F}" type="slidenum">
              <a:rPr lang="en-US" altLang="zh-CN"/>
              <a:pPr/>
              <a:t>‹#›</a:t>
            </a:fld>
            <a:endParaRPr lang="en-US" altLang="zh-CN"/>
          </a:p>
        </p:txBody>
      </p:sp>
    </p:spTree>
    <p:extLst>
      <p:ext uri="{BB962C8B-B14F-4D97-AF65-F5344CB8AC3E}">
        <p14:creationId xmlns:p14="http://schemas.microsoft.com/office/powerpoint/2010/main" val="17040216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042C5C1B-5DEE-44B2-A59A-45DA30BA7FFF}" type="slidenum">
              <a:rPr lang="en-US" altLang="zh-CN"/>
              <a:pPr/>
              <a:t>‹#›</a:t>
            </a:fld>
            <a:endParaRPr lang="en-US" altLang="zh-CN"/>
          </a:p>
        </p:txBody>
      </p:sp>
    </p:spTree>
    <p:extLst>
      <p:ext uri="{BB962C8B-B14F-4D97-AF65-F5344CB8AC3E}">
        <p14:creationId xmlns:p14="http://schemas.microsoft.com/office/powerpoint/2010/main" val="29602176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990600" y="838200"/>
            <a:ext cx="39243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5067300" y="838200"/>
            <a:ext cx="39243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lvl1pPr>
              <a:defRPr/>
            </a:lvl1pPr>
          </a:lstStyle>
          <a:p>
            <a:endParaRPr lang="en-US" altLang="zh-CN"/>
          </a:p>
        </p:txBody>
      </p:sp>
      <p:sp>
        <p:nvSpPr>
          <p:cNvPr id="6" name="页脚占位符 5"/>
          <p:cNvSpPr>
            <a:spLocks noGrp="1"/>
          </p:cNvSpPr>
          <p:nvPr>
            <p:ph type="ftr" sz="quarter" idx="11"/>
          </p:nvPr>
        </p:nvSpPr>
        <p:spPr/>
        <p:txBody>
          <a:bodyPr/>
          <a:lstStyle>
            <a:lvl1pPr>
              <a:defRPr/>
            </a:lvl1pPr>
          </a:lstStyle>
          <a:p>
            <a:endParaRPr lang="en-US" altLang="zh-CN"/>
          </a:p>
        </p:txBody>
      </p:sp>
      <p:sp>
        <p:nvSpPr>
          <p:cNvPr id="7" name="灯片编号占位符 6"/>
          <p:cNvSpPr>
            <a:spLocks noGrp="1"/>
          </p:cNvSpPr>
          <p:nvPr>
            <p:ph type="sldNum" sz="quarter" idx="12"/>
          </p:nvPr>
        </p:nvSpPr>
        <p:spPr/>
        <p:txBody>
          <a:bodyPr/>
          <a:lstStyle>
            <a:lvl1pPr>
              <a:defRPr/>
            </a:lvl1pPr>
          </a:lstStyle>
          <a:p>
            <a:fld id="{391A153C-D1F9-473E-8F99-2895BCC3A801}" type="slidenum">
              <a:rPr lang="en-US" altLang="zh-CN"/>
              <a:pPr/>
              <a:t>‹#›</a:t>
            </a:fld>
            <a:endParaRPr lang="en-US" altLang="zh-CN"/>
          </a:p>
        </p:txBody>
      </p:sp>
    </p:spTree>
    <p:extLst>
      <p:ext uri="{BB962C8B-B14F-4D97-AF65-F5344CB8AC3E}">
        <p14:creationId xmlns:p14="http://schemas.microsoft.com/office/powerpoint/2010/main" val="38580583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lvl1pPr>
              <a:defRPr/>
            </a:lvl1pPr>
          </a:lstStyle>
          <a:p>
            <a:endParaRPr lang="en-US" altLang="zh-CN"/>
          </a:p>
        </p:txBody>
      </p:sp>
      <p:sp>
        <p:nvSpPr>
          <p:cNvPr id="8" name="页脚占位符 7"/>
          <p:cNvSpPr>
            <a:spLocks noGrp="1"/>
          </p:cNvSpPr>
          <p:nvPr>
            <p:ph type="ftr" sz="quarter" idx="11"/>
          </p:nvPr>
        </p:nvSpPr>
        <p:spPr/>
        <p:txBody>
          <a:bodyPr/>
          <a:lstStyle>
            <a:lvl1pPr>
              <a:defRPr/>
            </a:lvl1pPr>
          </a:lstStyle>
          <a:p>
            <a:endParaRPr lang="en-US" altLang="zh-CN"/>
          </a:p>
        </p:txBody>
      </p:sp>
      <p:sp>
        <p:nvSpPr>
          <p:cNvPr id="9" name="灯片编号占位符 8"/>
          <p:cNvSpPr>
            <a:spLocks noGrp="1"/>
          </p:cNvSpPr>
          <p:nvPr>
            <p:ph type="sldNum" sz="quarter" idx="12"/>
          </p:nvPr>
        </p:nvSpPr>
        <p:spPr/>
        <p:txBody>
          <a:bodyPr/>
          <a:lstStyle>
            <a:lvl1pPr>
              <a:defRPr/>
            </a:lvl1pPr>
          </a:lstStyle>
          <a:p>
            <a:fld id="{B2BB3579-191E-43EA-84F3-437DF9493D07}" type="slidenum">
              <a:rPr lang="en-US" altLang="zh-CN"/>
              <a:pPr/>
              <a:t>‹#›</a:t>
            </a:fld>
            <a:endParaRPr lang="en-US" altLang="zh-CN"/>
          </a:p>
        </p:txBody>
      </p:sp>
    </p:spTree>
    <p:extLst>
      <p:ext uri="{BB962C8B-B14F-4D97-AF65-F5344CB8AC3E}">
        <p14:creationId xmlns:p14="http://schemas.microsoft.com/office/powerpoint/2010/main" val="22160988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lvl1pPr>
              <a:defRPr/>
            </a:lvl1pPr>
          </a:lstStyle>
          <a:p>
            <a:endParaRPr lang="en-US" altLang="zh-CN"/>
          </a:p>
        </p:txBody>
      </p:sp>
      <p:sp>
        <p:nvSpPr>
          <p:cNvPr id="4" name="页脚占位符 3"/>
          <p:cNvSpPr>
            <a:spLocks noGrp="1"/>
          </p:cNvSpPr>
          <p:nvPr>
            <p:ph type="ftr" sz="quarter" idx="11"/>
          </p:nvPr>
        </p:nvSpPr>
        <p:spPr/>
        <p:txBody>
          <a:bodyPr/>
          <a:lstStyle>
            <a:lvl1pPr>
              <a:defRPr/>
            </a:lvl1pPr>
          </a:lstStyle>
          <a:p>
            <a:endParaRPr lang="en-US" altLang="zh-CN"/>
          </a:p>
        </p:txBody>
      </p:sp>
      <p:sp>
        <p:nvSpPr>
          <p:cNvPr id="5" name="灯片编号占位符 4"/>
          <p:cNvSpPr>
            <a:spLocks noGrp="1"/>
          </p:cNvSpPr>
          <p:nvPr>
            <p:ph type="sldNum" sz="quarter" idx="12"/>
          </p:nvPr>
        </p:nvSpPr>
        <p:spPr/>
        <p:txBody>
          <a:bodyPr/>
          <a:lstStyle>
            <a:lvl1pPr>
              <a:defRPr/>
            </a:lvl1pPr>
          </a:lstStyle>
          <a:p>
            <a:fld id="{3960D4B9-0273-45BE-8FB4-35B5B501F35D}" type="slidenum">
              <a:rPr lang="en-US" altLang="zh-CN"/>
              <a:pPr/>
              <a:t>‹#›</a:t>
            </a:fld>
            <a:endParaRPr lang="en-US" altLang="zh-CN"/>
          </a:p>
        </p:txBody>
      </p:sp>
    </p:spTree>
    <p:extLst>
      <p:ext uri="{BB962C8B-B14F-4D97-AF65-F5344CB8AC3E}">
        <p14:creationId xmlns:p14="http://schemas.microsoft.com/office/powerpoint/2010/main" val="1806188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vl1pPr>
          </a:lstStyle>
          <a:p>
            <a:endParaRPr lang="en-US" altLang="zh-CN"/>
          </a:p>
        </p:txBody>
      </p:sp>
      <p:sp>
        <p:nvSpPr>
          <p:cNvPr id="3" name="页脚占位符 2"/>
          <p:cNvSpPr>
            <a:spLocks noGrp="1"/>
          </p:cNvSpPr>
          <p:nvPr>
            <p:ph type="ftr" sz="quarter" idx="11"/>
          </p:nvPr>
        </p:nvSpPr>
        <p:spPr/>
        <p:txBody>
          <a:bodyPr/>
          <a:lstStyle>
            <a:lvl1pPr>
              <a:defRPr/>
            </a:lvl1pPr>
          </a:lstStyle>
          <a:p>
            <a:endParaRPr lang="en-US" altLang="zh-CN"/>
          </a:p>
        </p:txBody>
      </p:sp>
      <p:sp>
        <p:nvSpPr>
          <p:cNvPr id="4" name="灯片编号占位符 3"/>
          <p:cNvSpPr>
            <a:spLocks noGrp="1"/>
          </p:cNvSpPr>
          <p:nvPr>
            <p:ph type="sldNum" sz="quarter" idx="12"/>
          </p:nvPr>
        </p:nvSpPr>
        <p:spPr/>
        <p:txBody>
          <a:bodyPr/>
          <a:lstStyle>
            <a:lvl1pPr>
              <a:defRPr/>
            </a:lvl1pPr>
          </a:lstStyle>
          <a:p>
            <a:fld id="{3DA23624-9160-4856-8F21-847324FB06C8}" type="slidenum">
              <a:rPr lang="en-US" altLang="zh-CN"/>
              <a:pPr/>
              <a:t>‹#›</a:t>
            </a:fld>
            <a:endParaRPr lang="en-US" altLang="zh-CN"/>
          </a:p>
        </p:txBody>
      </p:sp>
    </p:spTree>
    <p:extLst>
      <p:ext uri="{BB962C8B-B14F-4D97-AF65-F5344CB8AC3E}">
        <p14:creationId xmlns:p14="http://schemas.microsoft.com/office/powerpoint/2010/main" val="41277131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lvl1pPr>
              <a:defRPr/>
            </a:lvl1pPr>
          </a:lstStyle>
          <a:p>
            <a:endParaRPr lang="en-US" altLang="zh-CN"/>
          </a:p>
        </p:txBody>
      </p:sp>
      <p:sp>
        <p:nvSpPr>
          <p:cNvPr id="6" name="页脚占位符 5"/>
          <p:cNvSpPr>
            <a:spLocks noGrp="1"/>
          </p:cNvSpPr>
          <p:nvPr>
            <p:ph type="ftr" sz="quarter" idx="11"/>
          </p:nvPr>
        </p:nvSpPr>
        <p:spPr/>
        <p:txBody>
          <a:bodyPr/>
          <a:lstStyle>
            <a:lvl1pPr>
              <a:defRPr/>
            </a:lvl1pPr>
          </a:lstStyle>
          <a:p>
            <a:endParaRPr lang="en-US" altLang="zh-CN"/>
          </a:p>
        </p:txBody>
      </p:sp>
      <p:sp>
        <p:nvSpPr>
          <p:cNvPr id="7" name="灯片编号占位符 6"/>
          <p:cNvSpPr>
            <a:spLocks noGrp="1"/>
          </p:cNvSpPr>
          <p:nvPr>
            <p:ph type="sldNum" sz="quarter" idx="12"/>
          </p:nvPr>
        </p:nvSpPr>
        <p:spPr/>
        <p:txBody>
          <a:bodyPr/>
          <a:lstStyle>
            <a:lvl1pPr>
              <a:defRPr/>
            </a:lvl1pPr>
          </a:lstStyle>
          <a:p>
            <a:fld id="{A021A50A-AE68-431A-BB7B-86A585423464}" type="slidenum">
              <a:rPr lang="en-US" altLang="zh-CN"/>
              <a:pPr/>
              <a:t>‹#›</a:t>
            </a:fld>
            <a:endParaRPr lang="en-US" altLang="zh-CN"/>
          </a:p>
        </p:txBody>
      </p:sp>
    </p:spTree>
    <p:extLst>
      <p:ext uri="{BB962C8B-B14F-4D97-AF65-F5344CB8AC3E}">
        <p14:creationId xmlns:p14="http://schemas.microsoft.com/office/powerpoint/2010/main" val="21822367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lvl1pPr>
              <a:defRPr/>
            </a:lvl1pPr>
          </a:lstStyle>
          <a:p>
            <a:endParaRPr lang="en-US" altLang="zh-CN"/>
          </a:p>
        </p:txBody>
      </p:sp>
      <p:sp>
        <p:nvSpPr>
          <p:cNvPr id="6" name="页脚占位符 5"/>
          <p:cNvSpPr>
            <a:spLocks noGrp="1"/>
          </p:cNvSpPr>
          <p:nvPr>
            <p:ph type="ftr" sz="quarter" idx="11"/>
          </p:nvPr>
        </p:nvSpPr>
        <p:spPr/>
        <p:txBody>
          <a:bodyPr/>
          <a:lstStyle>
            <a:lvl1pPr>
              <a:defRPr/>
            </a:lvl1pPr>
          </a:lstStyle>
          <a:p>
            <a:endParaRPr lang="en-US" altLang="zh-CN"/>
          </a:p>
        </p:txBody>
      </p:sp>
      <p:sp>
        <p:nvSpPr>
          <p:cNvPr id="7" name="灯片编号占位符 6"/>
          <p:cNvSpPr>
            <a:spLocks noGrp="1"/>
          </p:cNvSpPr>
          <p:nvPr>
            <p:ph type="sldNum" sz="quarter" idx="12"/>
          </p:nvPr>
        </p:nvSpPr>
        <p:spPr/>
        <p:txBody>
          <a:bodyPr/>
          <a:lstStyle>
            <a:lvl1pPr>
              <a:defRPr/>
            </a:lvl1pPr>
          </a:lstStyle>
          <a:p>
            <a:fld id="{6AA4794C-87A0-496C-87AF-594B75905DE5}" type="slidenum">
              <a:rPr lang="en-US" altLang="zh-CN"/>
              <a:pPr/>
              <a:t>‹#›</a:t>
            </a:fld>
            <a:endParaRPr lang="en-US" altLang="zh-CN"/>
          </a:p>
        </p:txBody>
      </p:sp>
    </p:spTree>
    <p:extLst>
      <p:ext uri="{BB962C8B-B14F-4D97-AF65-F5344CB8AC3E}">
        <p14:creationId xmlns:p14="http://schemas.microsoft.com/office/powerpoint/2010/main" val="16217217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57" name="Rectangle 33"/>
          <p:cNvSpPr>
            <a:spLocks noChangeArrowheads="1"/>
          </p:cNvSpPr>
          <p:nvPr userDrawn="1"/>
        </p:nvSpPr>
        <p:spPr bwMode="gray">
          <a:xfrm>
            <a:off x="838200" y="685800"/>
            <a:ext cx="8305800" cy="5562600"/>
          </a:xfrm>
          <a:prstGeom prst="rect">
            <a:avLst/>
          </a:prstGeom>
          <a:gradFill rotWithShape="1">
            <a:gsLst>
              <a:gs pos="0">
                <a:srgbClr val="81CFEB">
                  <a:alpha val="19000"/>
                </a:srgbClr>
              </a:gs>
              <a:gs pos="100000">
                <a:srgbClr val="81CFEB">
                  <a:gamma/>
                  <a:tint val="0"/>
                  <a:invGamma/>
                </a:srgbClr>
              </a:gs>
            </a:gsLst>
            <a:lin ang="5400000" scaled="1"/>
          </a:gradFill>
          <a:ln>
            <a:noFill/>
          </a:ln>
          <a:effectLst/>
          <a:extLs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pic>
        <p:nvPicPr>
          <p:cNvPr id="1033" name="Picture 9" descr="index_01"/>
          <p:cNvPicPr>
            <a:picLocks noChangeAspect="1" noChangeArrowheads="1"/>
          </p:cNvPicPr>
          <p:nvPr userDrawn="1"/>
        </p:nvPicPr>
        <p:blipFill>
          <a:blip r:embed="rId13" cstate="print">
            <a:extLst>
              <a:ext uri="{28A0092B-C50C-407E-A947-70E740481C1C}">
                <a14:useLocalDpi xmlns:a14="http://schemas.microsoft.com/office/drawing/2010/main" val="0"/>
              </a:ext>
            </a:extLst>
          </a:blip>
          <a:srcRect/>
          <a:stretch>
            <a:fillRect/>
          </a:stretch>
        </p:blipFill>
        <p:spPr bwMode="auto">
          <a:xfrm>
            <a:off x="7286625" y="6427788"/>
            <a:ext cx="1857375" cy="430212"/>
          </a:xfrm>
          <a:prstGeom prst="rect">
            <a:avLst/>
          </a:prstGeom>
          <a:noFill/>
          <a:extLst>
            <a:ext uri="{909E8E84-426E-40DD-AFC4-6F175D3DCCD1}">
              <a14:hiddenFill xmlns:a14="http://schemas.microsoft.com/office/drawing/2010/main">
                <a:solidFill>
                  <a:srgbClr val="FFFFFF"/>
                </a:solidFill>
              </a14:hiddenFill>
            </a:ext>
          </a:extLst>
        </p:spPr>
      </p:pic>
      <p:sp>
        <p:nvSpPr>
          <p:cNvPr id="1027" name="Rectangle 3"/>
          <p:cNvSpPr>
            <a:spLocks noGrp="1" noChangeArrowheads="1"/>
          </p:cNvSpPr>
          <p:nvPr>
            <p:ph type="body" idx="1"/>
          </p:nvPr>
        </p:nvSpPr>
        <p:spPr bwMode="auto">
          <a:xfrm>
            <a:off x="990600" y="838200"/>
            <a:ext cx="800100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endParaRPr lang="en-US" altLang="zh-CN"/>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vl1pPr>
          </a:lstStyle>
          <a:p>
            <a:endParaRPr lang="en-US" altLang="zh-CN"/>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fld id="{834DB502-DC56-4796-A0A7-CF4618573A0F}" type="slidenum">
              <a:rPr lang="en-US" altLang="zh-CN"/>
              <a:pPr/>
              <a:t>‹#›</a:t>
            </a:fld>
            <a:endParaRPr lang="en-US" altLang="zh-CN"/>
          </a:p>
        </p:txBody>
      </p:sp>
      <p:pic>
        <p:nvPicPr>
          <p:cNvPr id="1035" name="Picture 11" descr="a_1"/>
          <p:cNvPicPr>
            <a:picLocks noChangeAspect="1" noChangeArrowheads="1"/>
          </p:cNvPicPr>
          <p:nvPr userDrawn="1"/>
        </p:nvPicPr>
        <p:blipFill>
          <a:blip r:embed="rId14">
            <a:extLst>
              <a:ext uri="{28A0092B-C50C-407E-A947-70E740481C1C}">
                <a14:useLocalDpi xmlns:a14="http://schemas.microsoft.com/office/drawing/2010/main" val="0"/>
              </a:ext>
            </a:extLst>
          </a:blip>
          <a:srcRect l="2174"/>
          <a:stretch>
            <a:fillRect/>
          </a:stretch>
        </p:blipFill>
        <p:spPr bwMode="auto">
          <a:xfrm>
            <a:off x="685800" y="685800"/>
            <a:ext cx="8458200" cy="5192713"/>
          </a:xfrm>
          <a:prstGeom prst="rect">
            <a:avLst/>
          </a:prstGeom>
          <a:noFill/>
          <a:extLst>
            <a:ext uri="{909E8E84-426E-40DD-AFC4-6F175D3DCCD1}">
              <a14:hiddenFill xmlns:a14="http://schemas.microsoft.com/office/drawing/2010/main">
                <a:solidFill>
                  <a:srgbClr val="FFFFFF"/>
                </a:solidFill>
              </a14:hiddenFill>
            </a:ext>
          </a:extLst>
        </p:spPr>
      </p:pic>
      <p:sp>
        <p:nvSpPr>
          <p:cNvPr id="1037" name="Rectangle 13"/>
          <p:cNvSpPr>
            <a:spLocks noChangeArrowheads="1"/>
          </p:cNvSpPr>
          <p:nvPr userDrawn="1"/>
        </p:nvSpPr>
        <p:spPr bwMode="gray">
          <a:xfrm>
            <a:off x="0" y="0"/>
            <a:ext cx="9144000" cy="685800"/>
          </a:xfrm>
          <a:prstGeom prst="rect">
            <a:avLst/>
          </a:prstGeom>
          <a:gradFill rotWithShape="1">
            <a:gsLst>
              <a:gs pos="0">
                <a:srgbClr val="81CFEB"/>
              </a:gs>
              <a:gs pos="100000">
                <a:srgbClr val="81CFEB">
                  <a:gamma/>
                  <a:tint val="0"/>
                  <a:invGamma/>
                </a:srgbClr>
              </a:gs>
            </a:gsLst>
            <a:lin ang="5400000" scaled="1"/>
          </a:gradFill>
          <a:ln>
            <a:noFill/>
          </a:ln>
          <a:effectLst/>
          <a:extLs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026" name="Rectangle 2"/>
          <p:cNvSpPr>
            <a:spLocks noGrp="1" noChangeArrowheads="1"/>
          </p:cNvSpPr>
          <p:nvPr>
            <p:ph type="title"/>
          </p:nvPr>
        </p:nvSpPr>
        <p:spPr bwMode="auto">
          <a:xfrm>
            <a:off x="1066800" y="152400"/>
            <a:ext cx="60960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grpSp>
        <p:nvGrpSpPr>
          <p:cNvPr id="1055" name="Group 31"/>
          <p:cNvGrpSpPr>
            <a:grpSpLocks/>
          </p:cNvGrpSpPr>
          <p:nvPr userDrawn="1"/>
        </p:nvGrpSpPr>
        <p:grpSpPr bwMode="auto">
          <a:xfrm rot="-10800000">
            <a:off x="8382000" y="0"/>
            <a:ext cx="762000" cy="685800"/>
            <a:chOff x="5216" y="628"/>
            <a:chExt cx="546" cy="543"/>
          </a:xfrm>
        </p:grpSpPr>
        <p:sp>
          <p:nvSpPr>
            <p:cNvPr id="1038" name="Rectangle 14"/>
            <p:cNvSpPr>
              <a:spLocks noChangeArrowheads="1"/>
            </p:cNvSpPr>
            <p:nvPr userDrawn="1"/>
          </p:nvSpPr>
          <p:spPr bwMode="gray">
            <a:xfrm rot="-5400000">
              <a:off x="5217" y="627"/>
              <a:ext cx="165" cy="168"/>
            </a:xfrm>
            <a:prstGeom prst="rect">
              <a:avLst/>
            </a:prstGeom>
            <a:solidFill>
              <a:srgbClr val="297CDD">
                <a:alpha val="89999"/>
              </a:srgbClr>
            </a:solidFill>
            <a:ln w="19050" algn="ctr">
              <a:solidFill>
                <a:schemeClr val="bg1">
                  <a:alpha val="70000"/>
                </a:schemeClr>
              </a:solidFill>
              <a:miter lim="800000"/>
              <a:headEnd/>
              <a:tailEnd/>
            </a:ln>
            <a:effectLst/>
            <a:extLst>
              <a:ext uri="{AF507438-7753-43E0-B8FC-AC1667EBCBE1}">
                <a14:hiddenEffects xmlns:a14="http://schemas.microsoft.com/office/drawing/2010/main">
                  <a:effectLst>
                    <a:outerShdw dist="28398" dir="12393903" algn="ctr" rotWithShape="0">
                      <a:schemeClr val="tx2"/>
                    </a:outerShdw>
                  </a:effectLst>
                </a14:hiddenEffects>
              </a:ext>
            </a:extLst>
          </p:spPr>
          <p:txBody>
            <a:bodyPr wrap="none" anchor="ctr"/>
            <a:lstStyle/>
            <a:p>
              <a:endParaRPr lang="zh-CN" altLang="en-US"/>
            </a:p>
          </p:txBody>
        </p:sp>
        <p:sp>
          <p:nvSpPr>
            <p:cNvPr id="1039" name="Rectangle 15"/>
            <p:cNvSpPr>
              <a:spLocks noChangeArrowheads="1"/>
            </p:cNvSpPr>
            <p:nvPr userDrawn="1"/>
          </p:nvSpPr>
          <p:spPr bwMode="gray">
            <a:xfrm rot="-5400000">
              <a:off x="5406" y="627"/>
              <a:ext cx="165" cy="168"/>
            </a:xfrm>
            <a:prstGeom prst="rect">
              <a:avLst/>
            </a:prstGeom>
            <a:solidFill>
              <a:srgbClr val="297CDD">
                <a:alpha val="60001"/>
              </a:srgbClr>
            </a:solidFill>
            <a:ln w="19050" algn="ctr">
              <a:solidFill>
                <a:schemeClr val="bg1">
                  <a:alpha val="70000"/>
                </a:schemeClr>
              </a:solidFill>
              <a:miter lim="800000"/>
              <a:headEnd/>
              <a:tailEnd/>
            </a:ln>
            <a:effectLst/>
            <a:extLst>
              <a:ext uri="{AF507438-7753-43E0-B8FC-AC1667EBCBE1}">
                <a14:hiddenEffects xmlns:a14="http://schemas.microsoft.com/office/drawing/2010/main">
                  <a:effectLst>
                    <a:outerShdw dist="28398" dir="12393903" algn="ctr" rotWithShape="0">
                      <a:schemeClr val="tx2"/>
                    </a:outerShdw>
                  </a:effectLst>
                </a14:hiddenEffects>
              </a:ext>
            </a:extLst>
          </p:spPr>
          <p:txBody>
            <a:bodyPr wrap="none" anchor="ctr"/>
            <a:lstStyle/>
            <a:p>
              <a:endParaRPr lang="zh-CN" altLang="en-US"/>
            </a:p>
          </p:txBody>
        </p:sp>
        <p:sp>
          <p:nvSpPr>
            <p:cNvPr id="1040" name="Rectangle 16"/>
            <p:cNvSpPr>
              <a:spLocks noChangeArrowheads="1"/>
            </p:cNvSpPr>
            <p:nvPr userDrawn="1"/>
          </p:nvSpPr>
          <p:spPr bwMode="gray">
            <a:xfrm rot="-5400000">
              <a:off x="5595" y="627"/>
              <a:ext cx="165" cy="168"/>
            </a:xfrm>
            <a:prstGeom prst="rect">
              <a:avLst/>
            </a:prstGeom>
            <a:solidFill>
              <a:srgbClr val="297CDD">
                <a:alpha val="85001"/>
              </a:srgbClr>
            </a:solidFill>
            <a:ln w="19050" algn="ctr">
              <a:solidFill>
                <a:schemeClr val="bg1">
                  <a:alpha val="70000"/>
                </a:schemeClr>
              </a:solidFill>
              <a:miter lim="800000"/>
              <a:headEnd/>
              <a:tailEnd/>
            </a:ln>
            <a:effectLst/>
            <a:extLst>
              <a:ext uri="{AF507438-7753-43E0-B8FC-AC1667EBCBE1}">
                <a14:hiddenEffects xmlns:a14="http://schemas.microsoft.com/office/drawing/2010/main">
                  <a:effectLst>
                    <a:outerShdw dist="28398" dir="12393903" algn="ctr" rotWithShape="0">
                      <a:schemeClr val="tx2"/>
                    </a:outerShdw>
                  </a:effectLst>
                </a14:hiddenEffects>
              </a:ext>
            </a:extLst>
          </p:spPr>
          <p:txBody>
            <a:bodyPr wrap="none" anchor="ctr"/>
            <a:lstStyle/>
            <a:p>
              <a:endParaRPr lang="zh-CN" altLang="en-US"/>
            </a:p>
          </p:txBody>
        </p:sp>
        <p:sp>
          <p:nvSpPr>
            <p:cNvPr id="1041" name="Rectangle 17"/>
            <p:cNvSpPr>
              <a:spLocks noChangeArrowheads="1"/>
            </p:cNvSpPr>
            <p:nvPr userDrawn="1"/>
          </p:nvSpPr>
          <p:spPr bwMode="gray">
            <a:xfrm rot="-5400000">
              <a:off x="5406" y="816"/>
              <a:ext cx="165" cy="168"/>
            </a:xfrm>
            <a:prstGeom prst="rect">
              <a:avLst/>
            </a:prstGeom>
            <a:solidFill>
              <a:srgbClr val="297CDD"/>
            </a:solidFill>
            <a:ln w="19050" algn="ctr">
              <a:solidFill>
                <a:schemeClr val="bg1">
                  <a:alpha val="70000"/>
                </a:schemeClr>
              </a:solidFill>
              <a:miter lim="800000"/>
              <a:headEnd/>
              <a:tailEnd/>
            </a:ln>
            <a:effectLst/>
            <a:extLst>
              <a:ext uri="{AF507438-7753-43E0-B8FC-AC1667EBCBE1}">
                <a14:hiddenEffects xmlns:a14="http://schemas.microsoft.com/office/drawing/2010/main">
                  <a:effectLst>
                    <a:outerShdw dist="28398" dir="12393903" algn="ctr" rotWithShape="0">
                      <a:schemeClr val="tx2"/>
                    </a:outerShdw>
                  </a:effectLst>
                </a14:hiddenEffects>
              </a:ext>
            </a:extLst>
          </p:spPr>
          <p:txBody>
            <a:bodyPr wrap="none" anchor="ctr"/>
            <a:lstStyle/>
            <a:p>
              <a:endParaRPr lang="zh-CN" altLang="en-US"/>
            </a:p>
          </p:txBody>
        </p:sp>
        <p:sp>
          <p:nvSpPr>
            <p:cNvPr id="1042" name="Rectangle 18"/>
            <p:cNvSpPr>
              <a:spLocks noChangeArrowheads="1"/>
            </p:cNvSpPr>
            <p:nvPr userDrawn="1"/>
          </p:nvSpPr>
          <p:spPr bwMode="gray">
            <a:xfrm rot="-5400000">
              <a:off x="5217" y="816"/>
              <a:ext cx="165" cy="168"/>
            </a:xfrm>
            <a:prstGeom prst="rect">
              <a:avLst/>
            </a:prstGeom>
            <a:solidFill>
              <a:srgbClr val="297CDD">
                <a:alpha val="60001"/>
              </a:srgbClr>
            </a:solidFill>
            <a:ln w="19050" algn="ctr">
              <a:solidFill>
                <a:schemeClr val="bg1">
                  <a:alpha val="70000"/>
                </a:schemeClr>
              </a:solidFill>
              <a:miter lim="800000"/>
              <a:headEnd/>
              <a:tailEnd/>
            </a:ln>
            <a:effectLst/>
            <a:extLst>
              <a:ext uri="{AF507438-7753-43E0-B8FC-AC1667EBCBE1}">
                <a14:hiddenEffects xmlns:a14="http://schemas.microsoft.com/office/drawing/2010/main">
                  <a:effectLst>
                    <a:outerShdw dist="28398" dir="12393903" algn="ctr" rotWithShape="0">
                      <a:schemeClr val="tx2"/>
                    </a:outerShdw>
                  </a:effectLst>
                </a14:hiddenEffects>
              </a:ext>
            </a:extLst>
          </p:spPr>
          <p:txBody>
            <a:bodyPr wrap="none" anchor="ctr"/>
            <a:lstStyle/>
            <a:p>
              <a:endParaRPr lang="zh-CN" altLang="en-US"/>
            </a:p>
          </p:txBody>
        </p:sp>
        <p:sp>
          <p:nvSpPr>
            <p:cNvPr id="1043" name="Rectangle 19"/>
            <p:cNvSpPr>
              <a:spLocks noChangeArrowheads="1"/>
            </p:cNvSpPr>
            <p:nvPr userDrawn="1"/>
          </p:nvSpPr>
          <p:spPr bwMode="gray">
            <a:xfrm rot="-5400000">
              <a:off x="5217" y="1005"/>
              <a:ext cx="165" cy="168"/>
            </a:xfrm>
            <a:prstGeom prst="rect">
              <a:avLst/>
            </a:prstGeom>
            <a:solidFill>
              <a:srgbClr val="297CDD">
                <a:alpha val="89999"/>
              </a:srgbClr>
            </a:solidFill>
            <a:ln w="19050" algn="ctr">
              <a:solidFill>
                <a:schemeClr val="bg1">
                  <a:alpha val="70000"/>
                </a:schemeClr>
              </a:solidFill>
              <a:miter lim="800000"/>
              <a:headEnd/>
              <a:tailEnd/>
            </a:ln>
            <a:effectLst/>
            <a:extLst>
              <a:ext uri="{AF507438-7753-43E0-B8FC-AC1667EBCBE1}">
                <a14:hiddenEffects xmlns:a14="http://schemas.microsoft.com/office/drawing/2010/main">
                  <a:effectLst>
                    <a:outerShdw dist="28398" dir="12393903" algn="ctr" rotWithShape="0">
                      <a:schemeClr val="tx2"/>
                    </a:outerShdw>
                  </a:effectLst>
                </a14:hiddenEffects>
              </a:ext>
            </a:extLst>
          </p:spPr>
          <p:txBody>
            <a:bodyPr wrap="none" anchor="ctr"/>
            <a:lstStyle/>
            <a:p>
              <a:endParaRPr lang="zh-CN" altLang="en-US"/>
            </a:p>
          </p:txBody>
        </p:sp>
      </p:grpSp>
      <p:sp>
        <p:nvSpPr>
          <p:cNvPr id="1050" name="Rectangle 26"/>
          <p:cNvSpPr>
            <a:spLocks noChangeArrowheads="1"/>
          </p:cNvSpPr>
          <p:nvPr userDrawn="1"/>
        </p:nvSpPr>
        <p:spPr bwMode="gray">
          <a:xfrm>
            <a:off x="269875" y="0"/>
            <a:ext cx="284163" cy="6889750"/>
          </a:xfrm>
          <a:prstGeom prst="rect">
            <a:avLst/>
          </a:prstGeom>
          <a:solidFill>
            <a:srgbClr val="4A9ACC">
              <a:alpha val="80000"/>
            </a:srgbClr>
          </a:solidFill>
          <a:ln>
            <a:noFill/>
          </a:ln>
          <a:effectLst/>
          <a:extLst>
            <a:ext uri="{91240B29-F687-4F45-9708-019B960494DF}">
              <a14:hiddenLine xmlns:a14="http://schemas.microsoft.com/office/drawing/2010/main" w="28575" algn="ctr">
                <a:solidFill>
                  <a:srgbClr val="FFFFFF"/>
                </a:solidFill>
                <a:miter lim="800000"/>
                <a:headEnd/>
                <a:tailEnd/>
              </a14:hiddenLine>
            </a:ext>
            <a:ext uri="{AF507438-7753-43E0-B8FC-AC1667EBCBE1}">
              <a14:hiddenEffects xmlns:a14="http://schemas.microsoft.com/office/drawing/2010/main">
                <a:effectLst>
                  <a:outerShdw dist="53882" dir="2700000" algn="ctr" rotWithShape="0">
                    <a:srgbClr val="080808">
                      <a:alpha val="50000"/>
                    </a:srgbClr>
                  </a:outerShdw>
                </a:effectLst>
              </a14:hiddenEffects>
            </a:ext>
          </a:extLst>
        </p:spPr>
        <p:txBody>
          <a:bodyPr wrap="none" anchor="ctr"/>
          <a:lstStyle/>
          <a:p>
            <a:endParaRPr lang="zh-CN" altLang="en-US"/>
          </a:p>
        </p:txBody>
      </p:sp>
      <p:sp>
        <p:nvSpPr>
          <p:cNvPr id="1051" name="Rectangle 27"/>
          <p:cNvSpPr>
            <a:spLocks noChangeArrowheads="1"/>
          </p:cNvSpPr>
          <p:nvPr userDrawn="1"/>
        </p:nvSpPr>
        <p:spPr bwMode="gray">
          <a:xfrm>
            <a:off x="-12700" y="0"/>
            <a:ext cx="330200" cy="6884988"/>
          </a:xfrm>
          <a:prstGeom prst="rect">
            <a:avLst/>
          </a:prstGeom>
          <a:gradFill rotWithShape="1">
            <a:gsLst>
              <a:gs pos="0">
                <a:srgbClr val="4A9ACC">
                  <a:gamma/>
                  <a:shade val="28627"/>
                  <a:invGamma/>
                </a:srgbClr>
              </a:gs>
              <a:gs pos="100000">
                <a:srgbClr val="4A9ACC"/>
              </a:gs>
            </a:gsLst>
            <a:lin ang="18900000" scaled="1"/>
          </a:gradFill>
          <a:ln>
            <a:noFill/>
          </a:ln>
          <a:effectLst/>
          <a:extLst>
            <a:ext uri="{91240B29-F687-4F45-9708-019B960494DF}">
              <a14:hiddenLine xmlns:a14="http://schemas.microsoft.com/office/drawing/2010/main" w="28575" algn="ctr">
                <a:solidFill>
                  <a:srgbClr val="FFFFFF"/>
                </a:solidFill>
                <a:miter lim="800000"/>
                <a:headEnd/>
                <a:tailEnd/>
              </a14:hiddenLine>
            </a:ext>
            <a:ext uri="{AF507438-7753-43E0-B8FC-AC1667EBCBE1}">
              <a14:hiddenEffects xmlns:a14="http://schemas.microsoft.com/office/drawing/2010/main">
                <a:effectLst>
                  <a:outerShdw dist="53882" dir="2700000" algn="ctr" rotWithShape="0">
                    <a:srgbClr val="080808">
                      <a:alpha val="50000"/>
                    </a:srgbClr>
                  </a:outerShdw>
                </a:effectLst>
              </a14:hiddenEffects>
            </a:ext>
          </a:extLst>
        </p:spPr>
        <p:txBody>
          <a:bodyPr wrap="none" anchor="ctr"/>
          <a:lstStyle/>
          <a:p>
            <a:endParaRPr lang="zh-CN" altLang="en-US"/>
          </a:p>
        </p:txBody>
      </p:sp>
      <p:sp>
        <p:nvSpPr>
          <p:cNvPr id="1052" name="Rectangle 28"/>
          <p:cNvSpPr>
            <a:spLocks noChangeArrowheads="1"/>
          </p:cNvSpPr>
          <p:nvPr userDrawn="1"/>
        </p:nvSpPr>
        <p:spPr bwMode="gray">
          <a:xfrm>
            <a:off x="749300" y="23813"/>
            <a:ext cx="71438" cy="6872287"/>
          </a:xfrm>
          <a:prstGeom prst="rect">
            <a:avLst/>
          </a:prstGeom>
          <a:solidFill>
            <a:srgbClr val="4A9ACC">
              <a:alpha val="20000"/>
            </a:srgbClr>
          </a:solidFill>
          <a:ln>
            <a:noFill/>
          </a:ln>
          <a:effectLst/>
          <a:extLst>
            <a:ext uri="{91240B29-F687-4F45-9708-019B960494DF}">
              <a14:hiddenLine xmlns:a14="http://schemas.microsoft.com/office/drawing/2010/main" w="28575" algn="ctr">
                <a:solidFill>
                  <a:srgbClr val="FFFFFF"/>
                </a:solidFill>
                <a:miter lim="800000"/>
                <a:headEnd/>
                <a:tailEnd/>
              </a14:hiddenLine>
            </a:ext>
            <a:ext uri="{AF507438-7753-43E0-B8FC-AC1667EBCBE1}">
              <a14:hiddenEffects xmlns:a14="http://schemas.microsoft.com/office/drawing/2010/main">
                <a:effectLst>
                  <a:outerShdw dist="53882" dir="2700000" algn="ctr" rotWithShape="0">
                    <a:srgbClr val="080808">
                      <a:alpha val="50000"/>
                    </a:srgbClr>
                  </a:outerShdw>
                </a:effectLst>
              </a14:hiddenEffects>
            </a:ext>
          </a:extLst>
        </p:spPr>
        <p:txBody>
          <a:bodyPr wrap="none" anchor="ctr"/>
          <a:lstStyle/>
          <a:p>
            <a:endParaRPr lang="zh-CN" altLang="en-US"/>
          </a:p>
        </p:txBody>
      </p:sp>
      <p:sp>
        <p:nvSpPr>
          <p:cNvPr id="1053" name="Rectangle 29"/>
          <p:cNvSpPr>
            <a:spLocks noChangeArrowheads="1"/>
          </p:cNvSpPr>
          <p:nvPr userDrawn="1"/>
        </p:nvSpPr>
        <p:spPr bwMode="gray">
          <a:xfrm>
            <a:off x="508000" y="0"/>
            <a:ext cx="168275" cy="6865938"/>
          </a:xfrm>
          <a:prstGeom prst="rect">
            <a:avLst/>
          </a:prstGeom>
          <a:solidFill>
            <a:srgbClr val="4A9ACC">
              <a:alpha val="53999"/>
            </a:srgbClr>
          </a:solidFill>
          <a:ln>
            <a:noFill/>
          </a:ln>
          <a:effectLst/>
          <a:extLst>
            <a:ext uri="{91240B29-F687-4F45-9708-019B960494DF}">
              <a14:hiddenLine xmlns:a14="http://schemas.microsoft.com/office/drawing/2010/main" w="28575" algn="ctr">
                <a:solidFill>
                  <a:srgbClr val="FFFFFF"/>
                </a:solidFill>
                <a:miter lim="800000"/>
                <a:headEnd/>
                <a:tailEnd/>
              </a14:hiddenLine>
            </a:ext>
            <a:ext uri="{AF507438-7753-43E0-B8FC-AC1667EBCBE1}">
              <a14:hiddenEffects xmlns:a14="http://schemas.microsoft.com/office/drawing/2010/main">
                <a:effectLst>
                  <a:outerShdw dist="53882" dir="2700000" algn="ctr" rotWithShape="0">
                    <a:srgbClr val="080808">
                      <a:alpha val="50000"/>
                    </a:srgbClr>
                  </a:outerShdw>
                </a:effectLst>
              </a14:hiddenEffects>
            </a:ext>
          </a:extLst>
        </p:spPr>
        <p:txBody>
          <a:bodyPr wrap="none" anchor="ctr"/>
          <a:lstStyle/>
          <a:p>
            <a:endParaRPr lang="zh-CN" altLang="en-US"/>
          </a:p>
        </p:txBody>
      </p:sp>
      <p:sp>
        <p:nvSpPr>
          <p:cNvPr id="1054" name="Rectangle 30"/>
          <p:cNvSpPr>
            <a:spLocks noChangeArrowheads="1"/>
          </p:cNvSpPr>
          <p:nvPr userDrawn="1"/>
        </p:nvSpPr>
        <p:spPr bwMode="gray">
          <a:xfrm>
            <a:off x="685800" y="0"/>
            <a:ext cx="114300" cy="6872288"/>
          </a:xfrm>
          <a:prstGeom prst="rect">
            <a:avLst/>
          </a:prstGeom>
          <a:solidFill>
            <a:srgbClr val="4A9ACC">
              <a:alpha val="37000"/>
            </a:srgbClr>
          </a:solidFill>
          <a:ln>
            <a:noFill/>
          </a:ln>
          <a:effectLst/>
          <a:extLst>
            <a:ext uri="{91240B29-F687-4F45-9708-019B960494DF}">
              <a14:hiddenLine xmlns:a14="http://schemas.microsoft.com/office/drawing/2010/main" w="28575" algn="ctr">
                <a:solidFill>
                  <a:srgbClr val="FFFFFF"/>
                </a:solidFill>
                <a:miter lim="800000"/>
                <a:headEnd/>
                <a:tailEnd/>
              </a14:hiddenLine>
            </a:ext>
            <a:ext uri="{AF507438-7753-43E0-B8FC-AC1667EBCBE1}">
              <a14:hiddenEffects xmlns:a14="http://schemas.microsoft.com/office/drawing/2010/main">
                <a:effectLst>
                  <a:outerShdw dist="53882" dir="2700000" algn="ctr" rotWithShape="0">
                    <a:srgbClr val="080808">
                      <a:alpha val="50000"/>
                    </a:srgbClr>
                  </a:outerShdw>
                </a:effectLst>
              </a14:hiddenEffects>
            </a:ext>
          </a:extLst>
        </p:spPr>
        <p:txBody>
          <a:bodyPr wrap="none" anchor="ctr"/>
          <a:lstStyle/>
          <a:p>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1" fill="hold" nodeType="withEffect">
                                  <p:stCondLst>
                                    <p:cond delay="0"/>
                                  </p:stCondLst>
                                  <p:childTnLst>
                                    <p:set>
                                      <p:cBhvr>
                                        <p:cTn id="6" dur="1" fill="hold">
                                          <p:stCondLst>
                                            <p:cond delay="0"/>
                                          </p:stCondLst>
                                        </p:cTn>
                                        <p:tgtEl>
                                          <p:spTgt spid="1035"/>
                                        </p:tgtEl>
                                        <p:attrNameLst>
                                          <p:attrName>style.visibility</p:attrName>
                                        </p:attrNameLst>
                                      </p:cBhvr>
                                      <p:to>
                                        <p:strVal val="visible"/>
                                      </p:to>
                                    </p:set>
                                    <p:animEffect transition="in" filter="wipe(up)">
                                      <p:cBhvr>
                                        <p:cTn id="7" dur="500"/>
                                        <p:tgtEl>
                                          <p:spTgt spid="10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txStyles>
    <p:titleStyle>
      <a:lvl1pPr algn="l" rtl="0" fontAlgn="base">
        <a:spcBef>
          <a:spcPct val="0"/>
        </a:spcBef>
        <a:spcAft>
          <a:spcPct val="0"/>
        </a:spcAft>
        <a:defRPr sz="3200" b="1">
          <a:solidFill>
            <a:schemeClr val="tx2"/>
          </a:solidFill>
          <a:latin typeface="+mj-lt"/>
          <a:ea typeface="+mj-ea"/>
          <a:cs typeface="+mj-cs"/>
        </a:defRPr>
      </a:lvl1pPr>
      <a:lvl2pPr algn="l" rtl="0" fontAlgn="base">
        <a:spcBef>
          <a:spcPct val="0"/>
        </a:spcBef>
        <a:spcAft>
          <a:spcPct val="0"/>
        </a:spcAft>
        <a:defRPr sz="3200" b="1">
          <a:solidFill>
            <a:schemeClr val="tx2"/>
          </a:solidFill>
          <a:latin typeface="Arial" charset="0"/>
          <a:ea typeface="华文中宋" pitchFamily="2" charset="-122"/>
        </a:defRPr>
      </a:lvl2pPr>
      <a:lvl3pPr algn="l" rtl="0" fontAlgn="base">
        <a:spcBef>
          <a:spcPct val="0"/>
        </a:spcBef>
        <a:spcAft>
          <a:spcPct val="0"/>
        </a:spcAft>
        <a:defRPr sz="3200" b="1">
          <a:solidFill>
            <a:schemeClr val="tx2"/>
          </a:solidFill>
          <a:latin typeface="Arial" charset="0"/>
          <a:ea typeface="华文中宋" pitchFamily="2" charset="-122"/>
        </a:defRPr>
      </a:lvl3pPr>
      <a:lvl4pPr algn="l" rtl="0" fontAlgn="base">
        <a:spcBef>
          <a:spcPct val="0"/>
        </a:spcBef>
        <a:spcAft>
          <a:spcPct val="0"/>
        </a:spcAft>
        <a:defRPr sz="3200" b="1">
          <a:solidFill>
            <a:schemeClr val="tx2"/>
          </a:solidFill>
          <a:latin typeface="Arial" charset="0"/>
          <a:ea typeface="华文中宋" pitchFamily="2" charset="-122"/>
        </a:defRPr>
      </a:lvl4pPr>
      <a:lvl5pPr algn="l" rtl="0" fontAlgn="base">
        <a:spcBef>
          <a:spcPct val="0"/>
        </a:spcBef>
        <a:spcAft>
          <a:spcPct val="0"/>
        </a:spcAft>
        <a:defRPr sz="3200" b="1">
          <a:solidFill>
            <a:schemeClr val="tx2"/>
          </a:solidFill>
          <a:latin typeface="Arial" charset="0"/>
          <a:ea typeface="华文中宋" pitchFamily="2" charset="-122"/>
        </a:defRPr>
      </a:lvl5pPr>
      <a:lvl6pPr marL="457200" algn="l" rtl="0" fontAlgn="base">
        <a:spcBef>
          <a:spcPct val="0"/>
        </a:spcBef>
        <a:spcAft>
          <a:spcPct val="0"/>
        </a:spcAft>
        <a:defRPr sz="3200" b="1">
          <a:solidFill>
            <a:schemeClr val="tx2"/>
          </a:solidFill>
          <a:latin typeface="Arial" charset="0"/>
          <a:ea typeface="华文中宋" pitchFamily="2" charset="-122"/>
        </a:defRPr>
      </a:lvl6pPr>
      <a:lvl7pPr marL="914400" algn="l" rtl="0" fontAlgn="base">
        <a:spcBef>
          <a:spcPct val="0"/>
        </a:spcBef>
        <a:spcAft>
          <a:spcPct val="0"/>
        </a:spcAft>
        <a:defRPr sz="3200" b="1">
          <a:solidFill>
            <a:schemeClr val="tx2"/>
          </a:solidFill>
          <a:latin typeface="Arial" charset="0"/>
          <a:ea typeface="华文中宋" pitchFamily="2" charset="-122"/>
        </a:defRPr>
      </a:lvl7pPr>
      <a:lvl8pPr marL="1371600" algn="l" rtl="0" fontAlgn="base">
        <a:spcBef>
          <a:spcPct val="0"/>
        </a:spcBef>
        <a:spcAft>
          <a:spcPct val="0"/>
        </a:spcAft>
        <a:defRPr sz="3200" b="1">
          <a:solidFill>
            <a:schemeClr val="tx2"/>
          </a:solidFill>
          <a:latin typeface="Arial" charset="0"/>
          <a:ea typeface="华文中宋" pitchFamily="2" charset="-122"/>
        </a:defRPr>
      </a:lvl8pPr>
      <a:lvl9pPr marL="1828800" algn="l" rtl="0" fontAlgn="base">
        <a:spcBef>
          <a:spcPct val="0"/>
        </a:spcBef>
        <a:spcAft>
          <a:spcPct val="0"/>
        </a:spcAft>
        <a:defRPr sz="3200" b="1">
          <a:solidFill>
            <a:schemeClr val="tx2"/>
          </a:solidFill>
          <a:latin typeface="Arial" charset="0"/>
          <a:ea typeface="华文中宋" pitchFamily="2" charset="-122"/>
        </a:defRPr>
      </a:lvl9pPr>
    </p:titleStyle>
    <p:body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ea typeface="+mn-ea"/>
        </a:defRPr>
      </a:lvl2pPr>
      <a:lvl3pPr marL="1143000" indent="-228600" algn="l" rtl="0" fontAlgn="base">
        <a:spcBef>
          <a:spcPct val="20000"/>
        </a:spcBef>
        <a:spcAft>
          <a:spcPct val="0"/>
        </a:spcAft>
        <a:buChar char="•"/>
        <a:defRPr sz="2400">
          <a:solidFill>
            <a:schemeClr val="tx1"/>
          </a:solidFill>
          <a:latin typeface="+mn-lt"/>
          <a:ea typeface="+mn-ea"/>
        </a:defRPr>
      </a:lvl3pPr>
      <a:lvl4pPr marL="1600200" indent="-228600" algn="l" rtl="0" fontAlgn="base">
        <a:spcBef>
          <a:spcPct val="20000"/>
        </a:spcBef>
        <a:spcAft>
          <a:spcPct val="0"/>
        </a:spcAft>
        <a:buChar char="–"/>
        <a:defRPr sz="2000">
          <a:solidFill>
            <a:schemeClr val="tx1"/>
          </a:solidFill>
          <a:latin typeface="+mn-lt"/>
          <a:ea typeface="+mn-ea"/>
        </a:defRPr>
      </a:lvl4pPr>
      <a:lvl5pPr marL="2057400" indent="-228600" algn="l" rtl="0" fontAlgn="base">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2.jfif"/></Relationships>
</file>

<file path=ppt/slides/_rels/slide1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47.png"/></Relationships>
</file>

<file path=ppt/slides/_rels/slide11.xml.rels><?xml version="1.0" encoding="UTF-8" standalone="yes"?>
<Relationships xmlns="http://schemas.openxmlformats.org/package/2006/relationships"><Relationship Id="rId8" Type="http://schemas.openxmlformats.org/officeDocument/2006/relationships/image" Target="../media/image50.wmf"/><Relationship Id="rId13" Type="http://schemas.openxmlformats.org/officeDocument/2006/relationships/image" Target="../media/image19.wmf"/><Relationship Id="rId18" Type="http://schemas.openxmlformats.org/officeDocument/2006/relationships/image" Target="../media/image56.png"/><Relationship Id="rId3" Type="http://schemas.openxmlformats.org/officeDocument/2006/relationships/notesSlide" Target="../notesSlides/notesSlide10.xml"/><Relationship Id="rId7" Type="http://schemas.openxmlformats.org/officeDocument/2006/relationships/oleObject" Target="../embeddings/oleObject17.bin"/><Relationship Id="rId12" Type="http://schemas.openxmlformats.org/officeDocument/2006/relationships/oleObject" Target="../embeddings/oleObject19.bin"/><Relationship Id="rId17" Type="http://schemas.openxmlformats.org/officeDocument/2006/relationships/image" Target="../media/image53.wmf"/><Relationship Id="rId2" Type="http://schemas.openxmlformats.org/officeDocument/2006/relationships/slideLayout" Target="../slideLayouts/slideLayout2.xml"/><Relationship Id="rId16" Type="http://schemas.openxmlformats.org/officeDocument/2006/relationships/oleObject" Target="../embeddings/oleObject21.bin"/><Relationship Id="rId1" Type="http://schemas.openxmlformats.org/officeDocument/2006/relationships/vmlDrawing" Target="../drawings/vmlDrawing7.vml"/><Relationship Id="rId6" Type="http://schemas.openxmlformats.org/officeDocument/2006/relationships/image" Target="../media/image49.wmf"/><Relationship Id="rId11" Type="http://schemas.openxmlformats.org/officeDocument/2006/relationships/image" Target="../media/image55.png"/><Relationship Id="rId5" Type="http://schemas.openxmlformats.org/officeDocument/2006/relationships/oleObject" Target="../embeddings/oleObject16.bin"/><Relationship Id="rId15" Type="http://schemas.openxmlformats.org/officeDocument/2006/relationships/image" Target="../media/image52.wmf"/><Relationship Id="rId10" Type="http://schemas.openxmlformats.org/officeDocument/2006/relationships/image" Target="../media/image51.wmf"/><Relationship Id="rId4" Type="http://schemas.openxmlformats.org/officeDocument/2006/relationships/image" Target="../media/image54.png"/><Relationship Id="rId9" Type="http://schemas.openxmlformats.org/officeDocument/2006/relationships/oleObject" Target="../embeddings/oleObject18.bin"/><Relationship Id="rId14" Type="http://schemas.openxmlformats.org/officeDocument/2006/relationships/oleObject" Target="../embeddings/oleObject20.bin"/></Relationships>
</file>

<file path=ppt/slides/_rels/slide12.xml.rels><?xml version="1.0" encoding="UTF-8" standalone="yes"?>
<Relationships xmlns="http://schemas.openxmlformats.org/package/2006/relationships"><Relationship Id="rId3" Type="http://schemas.openxmlformats.org/officeDocument/2006/relationships/image" Target="../media/image58.png"/><Relationship Id="rId7" Type="http://schemas.openxmlformats.org/officeDocument/2006/relationships/image" Target="../media/image57.wmf"/><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oleObject" Target="../embeddings/oleObject22.bin"/><Relationship Id="rId5" Type="http://schemas.openxmlformats.org/officeDocument/2006/relationships/image" Target="../media/image60.PNG"/><Relationship Id="rId4" Type="http://schemas.openxmlformats.org/officeDocument/2006/relationships/image" Target="../media/image59.png"/></Relationships>
</file>

<file path=ppt/slides/_rels/slide13.xml.rels><?xml version="1.0" encoding="UTF-8" standalone="yes"?>
<Relationships xmlns="http://schemas.openxmlformats.org/package/2006/relationships"><Relationship Id="rId8" Type="http://schemas.openxmlformats.org/officeDocument/2006/relationships/image" Target="../media/image63.wmf"/><Relationship Id="rId13" Type="http://schemas.openxmlformats.org/officeDocument/2006/relationships/oleObject" Target="../embeddings/oleObject28.bin"/><Relationship Id="rId18" Type="http://schemas.openxmlformats.org/officeDocument/2006/relationships/image" Target="../media/image68.wmf"/><Relationship Id="rId3" Type="http://schemas.openxmlformats.org/officeDocument/2006/relationships/oleObject" Target="../embeddings/oleObject23.bin"/><Relationship Id="rId7" Type="http://schemas.openxmlformats.org/officeDocument/2006/relationships/oleObject" Target="../embeddings/oleObject25.bin"/><Relationship Id="rId12" Type="http://schemas.openxmlformats.org/officeDocument/2006/relationships/image" Target="../media/image65.wmf"/><Relationship Id="rId17" Type="http://schemas.openxmlformats.org/officeDocument/2006/relationships/oleObject" Target="../embeddings/oleObject30.bin"/><Relationship Id="rId2" Type="http://schemas.openxmlformats.org/officeDocument/2006/relationships/slideLayout" Target="../slideLayouts/slideLayout2.xml"/><Relationship Id="rId16" Type="http://schemas.openxmlformats.org/officeDocument/2006/relationships/image" Target="../media/image67.wmf"/><Relationship Id="rId1" Type="http://schemas.openxmlformats.org/officeDocument/2006/relationships/vmlDrawing" Target="../drawings/vmlDrawing9.vml"/><Relationship Id="rId6" Type="http://schemas.openxmlformats.org/officeDocument/2006/relationships/image" Target="../media/image62.wmf"/><Relationship Id="rId11" Type="http://schemas.openxmlformats.org/officeDocument/2006/relationships/oleObject" Target="../embeddings/oleObject27.bin"/><Relationship Id="rId5" Type="http://schemas.openxmlformats.org/officeDocument/2006/relationships/oleObject" Target="../embeddings/oleObject24.bin"/><Relationship Id="rId15" Type="http://schemas.openxmlformats.org/officeDocument/2006/relationships/oleObject" Target="../embeddings/oleObject29.bin"/><Relationship Id="rId10" Type="http://schemas.openxmlformats.org/officeDocument/2006/relationships/image" Target="../media/image64.wmf"/><Relationship Id="rId19" Type="http://schemas.openxmlformats.org/officeDocument/2006/relationships/image" Target="../media/image69.png"/><Relationship Id="rId4" Type="http://schemas.openxmlformats.org/officeDocument/2006/relationships/image" Target="../media/image61.wmf"/><Relationship Id="rId9" Type="http://schemas.openxmlformats.org/officeDocument/2006/relationships/oleObject" Target="../embeddings/oleObject26.bin"/><Relationship Id="rId14" Type="http://schemas.openxmlformats.org/officeDocument/2006/relationships/image" Target="../media/image66.wmf"/></Relationships>
</file>

<file path=ppt/slides/_rels/slide14.xml.rels><?xml version="1.0" encoding="UTF-8" standalone="yes"?>
<Relationships xmlns="http://schemas.openxmlformats.org/package/2006/relationships"><Relationship Id="rId8" Type="http://schemas.openxmlformats.org/officeDocument/2006/relationships/oleObject" Target="../embeddings/oleObject33.bin"/><Relationship Id="rId13" Type="http://schemas.openxmlformats.org/officeDocument/2006/relationships/image" Target="../media/image74.wmf"/><Relationship Id="rId18" Type="http://schemas.openxmlformats.org/officeDocument/2006/relationships/oleObject" Target="../embeddings/oleObject38.bin"/><Relationship Id="rId3" Type="http://schemas.openxmlformats.org/officeDocument/2006/relationships/image" Target="../media/image79.png"/><Relationship Id="rId21" Type="http://schemas.openxmlformats.org/officeDocument/2006/relationships/image" Target="../media/image81.png"/><Relationship Id="rId7" Type="http://schemas.openxmlformats.org/officeDocument/2006/relationships/image" Target="../media/image71.wmf"/><Relationship Id="rId12" Type="http://schemas.openxmlformats.org/officeDocument/2006/relationships/oleObject" Target="../embeddings/oleObject35.bin"/><Relationship Id="rId17" Type="http://schemas.openxmlformats.org/officeDocument/2006/relationships/image" Target="../media/image76.wmf"/><Relationship Id="rId2" Type="http://schemas.openxmlformats.org/officeDocument/2006/relationships/slideLayout" Target="../slideLayouts/slideLayout2.xml"/><Relationship Id="rId16" Type="http://schemas.openxmlformats.org/officeDocument/2006/relationships/oleObject" Target="../embeddings/oleObject37.bin"/><Relationship Id="rId20" Type="http://schemas.openxmlformats.org/officeDocument/2006/relationships/image" Target="../media/image80.png"/><Relationship Id="rId1" Type="http://schemas.openxmlformats.org/officeDocument/2006/relationships/vmlDrawing" Target="../drawings/vmlDrawing10.vml"/><Relationship Id="rId6" Type="http://schemas.openxmlformats.org/officeDocument/2006/relationships/oleObject" Target="../embeddings/oleObject32.bin"/><Relationship Id="rId11" Type="http://schemas.openxmlformats.org/officeDocument/2006/relationships/image" Target="../media/image73.wmf"/><Relationship Id="rId5" Type="http://schemas.openxmlformats.org/officeDocument/2006/relationships/image" Target="../media/image70.wmf"/><Relationship Id="rId15" Type="http://schemas.openxmlformats.org/officeDocument/2006/relationships/image" Target="../media/image75.wmf"/><Relationship Id="rId23" Type="http://schemas.openxmlformats.org/officeDocument/2006/relationships/image" Target="../media/image78.wmf"/><Relationship Id="rId10" Type="http://schemas.openxmlformats.org/officeDocument/2006/relationships/oleObject" Target="../embeddings/oleObject34.bin"/><Relationship Id="rId19" Type="http://schemas.openxmlformats.org/officeDocument/2006/relationships/image" Target="../media/image77.wmf"/><Relationship Id="rId4" Type="http://schemas.openxmlformats.org/officeDocument/2006/relationships/oleObject" Target="../embeddings/oleObject31.bin"/><Relationship Id="rId9" Type="http://schemas.openxmlformats.org/officeDocument/2006/relationships/image" Target="../media/image72.wmf"/><Relationship Id="rId14" Type="http://schemas.openxmlformats.org/officeDocument/2006/relationships/oleObject" Target="../embeddings/oleObject36.bin"/><Relationship Id="rId22" Type="http://schemas.openxmlformats.org/officeDocument/2006/relationships/oleObject" Target="../embeddings/oleObject39.bin"/></Relationships>
</file>

<file path=ppt/slides/_rels/slide15.xml.rels><?xml version="1.0" encoding="UTF-8" standalone="yes"?>
<Relationships xmlns="http://schemas.openxmlformats.org/package/2006/relationships"><Relationship Id="rId3" Type="http://schemas.openxmlformats.org/officeDocument/2006/relationships/image" Target="../media/image82.png"/><Relationship Id="rId7" Type="http://schemas.openxmlformats.org/officeDocument/2006/relationships/image" Target="../media/image84.png"/><Relationship Id="rId2" Type="http://schemas.openxmlformats.org/officeDocument/2006/relationships/slideLayout" Target="../slideLayouts/slideLayout2.xml"/><Relationship Id="rId1" Type="http://schemas.openxmlformats.org/officeDocument/2006/relationships/vmlDrawing" Target="../drawings/vmlDrawing11.vml"/><Relationship Id="rId6" Type="http://schemas.openxmlformats.org/officeDocument/2006/relationships/image" Target="../media/image19.wmf"/><Relationship Id="rId5" Type="http://schemas.openxmlformats.org/officeDocument/2006/relationships/oleObject" Target="../embeddings/oleObject40.bin"/><Relationship Id="rId4" Type="http://schemas.openxmlformats.org/officeDocument/2006/relationships/image" Target="../media/image8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2.jfif"/></Relationships>
</file>

<file path=ppt/slides/_rels/slide2.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notesSlide" Target="../notesSlides/notesSlide4.xml"/><Relationship Id="rId7" Type="http://schemas.openxmlformats.org/officeDocument/2006/relationships/image" Target="../media/image17.jpeg"/><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16.png"/><Relationship Id="rId5" Type="http://schemas.openxmlformats.org/officeDocument/2006/relationships/image" Target="../media/image15.wmf"/><Relationship Id="rId4" Type="http://schemas.openxmlformats.org/officeDocument/2006/relationships/oleObject" Target="../embeddings/oleObject1.bin"/></Relationships>
</file>

<file path=ppt/slides/_rels/slide5.xml.rels><?xml version="1.0" encoding="UTF-8" standalone="yes"?>
<Relationships xmlns="http://schemas.openxmlformats.org/package/2006/relationships"><Relationship Id="rId8" Type="http://schemas.openxmlformats.org/officeDocument/2006/relationships/oleObject" Target="../embeddings/oleObject4.bin"/><Relationship Id="rId13" Type="http://schemas.openxmlformats.org/officeDocument/2006/relationships/oleObject" Target="../embeddings/oleObject7.bin"/><Relationship Id="rId3" Type="http://schemas.openxmlformats.org/officeDocument/2006/relationships/notesSlide" Target="../notesSlides/notesSlide5.xml"/><Relationship Id="rId7" Type="http://schemas.openxmlformats.org/officeDocument/2006/relationships/image" Target="../media/image20.wmf"/><Relationship Id="rId12" Type="http://schemas.openxmlformats.org/officeDocument/2006/relationships/image" Target="../media/image22.wmf"/><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oleObject" Target="../embeddings/oleObject3.bin"/><Relationship Id="rId11" Type="http://schemas.openxmlformats.org/officeDocument/2006/relationships/oleObject" Target="../embeddings/oleObject6.bin"/><Relationship Id="rId5" Type="http://schemas.openxmlformats.org/officeDocument/2006/relationships/image" Target="../media/image19.wmf"/><Relationship Id="rId15" Type="http://schemas.openxmlformats.org/officeDocument/2006/relationships/image" Target="../media/image24.png"/><Relationship Id="rId10" Type="http://schemas.openxmlformats.org/officeDocument/2006/relationships/image" Target="../media/image21.wmf"/><Relationship Id="rId4" Type="http://schemas.openxmlformats.org/officeDocument/2006/relationships/oleObject" Target="../embeddings/oleObject2.bin"/><Relationship Id="rId9" Type="http://schemas.openxmlformats.org/officeDocument/2006/relationships/oleObject" Target="../embeddings/oleObject5.bin"/><Relationship Id="rId14" Type="http://schemas.openxmlformats.org/officeDocument/2006/relationships/image" Target="../media/image23.wmf"/></Relationships>
</file>

<file path=ppt/slides/_rels/slide6.xml.rels><?xml version="1.0" encoding="UTF-8" standalone="yes"?>
<Relationships xmlns="http://schemas.openxmlformats.org/package/2006/relationships"><Relationship Id="rId8" Type="http://schemas.openxmlformats.org/officeDocument/2006/relationships/image" Target="../media/image28.gif"/><Relationship Id="rId3" Type="http://schemas.openxmlformats.org/officeDocument/2006/relationships/notesSlide" Target="../notesSlides/notesSlide6.xml"/><Relationship Id="rId7" Type="http://schemas.openxmlformats.org/officeDocument/2006/relationships/image" Target="../media/image27.png"/><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25.wmf"/><Relationship Id="rId5" Type="http://schemas.openxmlformats.org/officeDocument/2006/relationships/oleObject" Target="../embeddings/oleObject8.bin"/><Relationship Id="rId4" Type="http://schemas.openxmlformats.org/officeDocument/2006/relationships/image" Target="../media/image26.png"/></Relationships>
</file>

<file path=ppt/slides/_rels/slide7.xml.rels><?xml version="1.0" encoding="UTF-8" standalone="yes"?>
<Relationships xmlns="http://schemas.openxmlformats.org/package/2006/relationships"><Relationship Id="rId8" Type="http://schemas.openxmlformats.org/officeDocument/2006/relationships/image" Target="../media/image30.wmf"/><Relationship Id="rId3" Type="http://schemas.openxmlformats.org/officeDocument/2006/relationships/notesSlide" Target="../notesSlides/notesSlide7.xml"/><Relationship Id="rId7" Type="http://schemas.openxmlformats.org/officeDocument/2006/relationships/oleObject" Target="../embeddings/oleObject10.bin"/><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29.wmf"/><Relationship Id="rId11" Type="http://schemas.openxmlformats.org/officeDocument/2006/relationships/image" Target="../media/image33.emf"/><Relationship Id="rId5" Type="http://schemas.openxmlformats.org/officeDocument/2006/relationships/oleObject" Target="../embeddings/oleObject9.bin"/><Relationship Id="rId10" Type="http://schemas.openxmlformats.org/officeDocument/2006/relationships/image" Target="../media/image31.wmf"/><Relationship Id="rId4" Type="http://schemas.openxmlformats.org/officeDocument/2006/relationships/image" Target="../media/image32.png"/><Relationship Id="rId9" Type="http://schemas.openxmlformats.org/officeDocument/2006/relationships/oleObject" Target="../embeddings/oleObject11.bin"/></Relationships>
</file>

<file path=ppt/slides/_rels/slide8.xml.rels><?xml version="1.0" encoding="UTF-8" standalone="yes"?>
<Relationships xmlns="http://schemas.openxmlformats.org/package/2006/relationships"><Relationship Id="rId8" Type="http://schemas.openxmlformats.org/officeDocument/2006/relationships/image" Target="../media/image35.wmf"/><Relationship Id="rId13" Type="http://schemas.openxmlformats.org/officeDocument/2006/relationships/image" Target="../media/image40.png"/><Relationship Id="rId3" Type="http://schemas.openxmlformats.org/officeDocument/2006/relationships/notesSlide" Target="../notesSlides/notesSlide8.xml"/><Relationship Id="rId7" Type="http://schemas.openxmlformats.org/officeDocument/2006/relationships/oleObject" Target="../embeddings/oleObject13.bin"/><Relationship Id="rId12" Type="http://schemas.openxmlformats.org/officeDocument/2006/relationships/image" Target="../media/image39.png"/><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image" Target="../media/image34.wmf"/><Relationship Id="rId11" Type="http://schemas.openxmlformats.org/officeDocument/2006/relationships/image" Target="../media/image38.png"/><Relationship Id="rId5" Type="http://schemas.openxmlformats.org/officeDocument/2006/relationships/oleObject" Target="../embeddings/oleObject12.bin"/><Relationship Id="rId10" Type="http://schemas.openxmlformats.org/officeDocument/2006/relationships/image" Target="../media/image36.wmf"/><Relationship Id="rId4" Type="http://schemas.openxmlformats.org/officeDocument/2006/relationships/image" Target="../media/image37.png"/><Relationship Id="rId9" Type="http://schemas.openxmlformats.org/officeDocument/2006/relationships/oleObject" Target="../embeddings/oleObject14.bin"/></Relationships>
</file>

<file path=ppt/slides/_rels/slide9.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43.emf"/><Relationship Id="rId7" Type="http://schemas.openxmlformats.org/officeDocument/2006/relationships/image" Target="../media/image42.wmf"/><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oleObject" Target="../embeddings/oleObject15.bin"/><Relationship Id="rId5" Type="http://schemas.openxmlformats.org/officeDocument/2006/relationships/image" Target="../media/image41.emf"/><Relationship Id="rId4" Type="http://schemas.openxmlformats.org/officeDocument/2006/relationships/package" Target="../embeddings/Microsoft_Visio_Drawing.vsdx"/><Relationship Id="rId9" Type="http://schemas.openxmlformats.org/officeDocument/2006/relationships/image" Target="../media/image45.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ctrTitle"/>
          </p:nvPr>
        </p:nvSpPr>
        <p:spPr/>
        <p:txBody>
          <a:bodyPr/>
          <a:lstStyle/>
          <a:p>
            <a:r>
              <a:rPr lang="zh-CN" altLang="en-US" dirty="0">
                <a:latin typeface="+mn-ea"/>
                <a:ea typeface="+mn-ea"/>
              </a:rPr>
              <a:t>求解组合优化问题的光学实现</a:t>
            </a:r>
          </a:p>
        </p:txBody>
      </p:sp>
      <p:sp>
        <p:nvSpPr>
          <p:cNvPr id="6147" name="Rectangle 3"/>
          <p:cNvSpPr>
            <a:spLocks noGrp="1" noChangeArrowheads="1"/>
          </p:cNvSpPr>
          <p:nvPr>
            <p:ph type="subTitle" idx="1"/>
          </p:nvPr>
        </p:nvSpPr>
        <p:spPr>
          <a:xfrm>
            <a:off x="1371600" y="3810000"/>
            <a:ext cx="6934200" cy="762000"/>
          </a:xfrm>
        </p:spPr>
        <p:txBody>
          <a:bodyPr/>
          <a:lstStyle/>
          <a:p>
            <a:r>
              <a:rPr lang="zh-CN" altLang="en-US" sz="2000" dirty="0"/>
              <a:t>报告人：樊泽洋</a:t>
            </a:r>
            <a:endParaRPr lang="en-US" altLang="zh-CN" sz="2000" dirty="0"/>
          </a:p>
        </p:txBody>
      </p:sp>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5486400"/>
            <a:ext cx="1371600" cy="1371600"/>
          </a:xfrm>
          <a:prstGeom prst="rect">
            <a:avLst/>
          </a:prstGeom>
        </p:spPr>
      </p:pic>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71601" y="5486400"/>
            <a:ext cx="1676400" cy="13716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66800" y="152400"/>
            <a:ext cx="6324600" cy="381000"/>
          </a:xfrm>
        </p:spPr>
        <p:txBody>
          <a:bodyPr/>
          <a:lstStyle/>
          <a:p>
            <a:r>
              <a:rPr lang="en-US" altLang="zh-CN" dirty="0"/>
              <a:t>DOPO</a:t>
            </a:r>
            <a:r>
              <a:rPr lang="zh-CN" altLang="en-US" dirty="0"/>
              <a:t>相干光子伊辛机</a:t>
            </a:r>
          </a:p>
        </p:txBody>
      </p:sp>
      <p:sp>
        <p:nvSpPr>
          <p:cNvPr id="5" name="矩形 4">
            <a:extLst>
              <a:ext uri="{FF2B5EF4-FFF2-40B4-BE49-F238E27FC236}">
                <a16:creationId xmlns:a16="http://schemas.microsoft.com/office/drawing/2014/main" id="{220A85AF-D494-46B1-B38B-91A7F9F16B19}"/>
              </a:ext>
            </a:extLst>
          </p:cNvPr>
          <p:cNvSpPr/>
          <p:nvPr/>
        </p:nvSpPr>
        <p:spPr>
          <a:xfrm>
            <a:off x="914400" y="3581400"/>
            <a:ext cx="8001000" cy="338554"/>
          </a:xfrm>
          <a:prstGeom prst="rect">
            <a:avLst/>
          </a:prstGeom>
        </p:spPr>
        <p:txBody>
          <a:bodyPr wrap="square">
            <a:spAutoFit/>
          </a:bodyPr>
          <a:lstStyle/>
          <a:p>
            <a:r>
              <a:rPr lang="zh-CN" altLang="en-US" sz="1600" dirty="0">
                <a:latin typeface="Times New Roman" panose="02020603050405020304" pitchFamily="18" charset="0"/>
              </a:rPr>
              <a:t>人工自旋：锁模激光器</a:t>
            </a:r>
            <a:r>
              <a:rPr lang="en-US" altLang="zh-CN" sz="1600" dirty="0">
                <a:latin typeface="Times New Roman" panose="02020603050405020304" pitchFamily="18" charset="0"/>
              </a:rPr>
              <a:t>     Degenerated optical parametric oscillators(DOPO)  (</a:t>
            </a:r>
            <a:r>
              <a:rPr lang="zh-CN" altLang="en-US" sz="1600" dirty="0">
                <a:latin typeface="Times New Roman" panose="02020603050405020304" pitchFamily="18" charset="0"/>
              </a:rPr>
              <a:t>相位 </a:t>
            </a:r>
            <a:r>
              <a:rPr lang="en-US" altLang="zh-CN" sz="1600" dirty="0">
                <a:latin typeface="Times New Roman" panose="02020603050405020304" pitchFamily="18" charset="0"/>
              </a:rPr>
              <a:t>0 or  </a:t>
            </a:r>
            <a:r>
              <a:rPr lang="el-GR" altLang="zh-CN" sz="1600" dirty="0">
                <a:latin typeface="Times New Roman" panose="02020603050405020304" pitchFamily="18" charset="0"/>
              </a:rPr>
              <a:t>π</a:t>
            </a:r>
            <a:r>
              <a:rPr lang="en-US" altLang="zh-CN" sz="1600" dirty="0">
                <a:latin typeface="Times New Roman" panose="02020603050405020304" pitchFamily="18" charset="0"/>
              </a:rPr>
              <a:t>) </a:t>
            </a:r>
          </a:p>
        </p:txBody>
      </p:sp>
      <p:pic>
        <p:nvPicPr>
          <p:cNvPr id="4" name="图片 3">
            <a:extLst>
              <a:ext uri="{FF2B5EF4-FFF2-40B4-BE49-F238E27FC236}">
                <a16:creationId xmlns:a16="http://schemas.microsoft.com/office/drawing/2014/main" id="{1B211BB6-73A3-451B-975F-3A200872E30B}"/>
              </a:ext>
            </a:extLst>
          </p:cNvPr>
          <p:cNvPicPr>
            <a:picLocks noChangeAspect="1"/>
          </p:cNvPicPr>
          <p:nvPr/>
        </p:nvPicPr>
        <p:blipFill>
          <a:blip r:embed="rId3"/>
          <a:stretch>
            <a:fillRect/>
          </a:stretch>
        </p:blipFill>
        <p:spPr>
          <a:xfrm>
            <a:off x="846803" y="709584"/>
            <a:ext cx="4487197" cy="2790405"/>
          </a:xfrm>
          <a:prstGeom prst="rect">
            <a:avLst/>
          </a:prstGeom>
        </p:spPr>
      </p:pic>
      <p:sp>
        <p:nvSpPr>
          <p:cNvPr id="6" name="矩形 5">
            <a:extLst>
              <a:ext uri="{FF2B5EF4-FFF2-40B4-BE49-F238E27FC236}">
                <a16:creationId xmlns:a16="http://schemas.microsoft.com/office/drawing/2014/main" id="{AEC0E48B-15F9-4B97-AAA7-C35C95576326}"/>
              </a:ext>
            </a:extLst>
          </p:cNvPr>
          <p:cNvSpPr/>
          <p:nvPr/>
        </p:nvSpPr>
        <p:spPr>
          <a:xfrm>
            <a:off x="914400" y="3928646"/>
            <a:ext cx="8001000" cy="338554"/>
          </a:xfrm>
          <a:prstGeom prst="rect">
            <a:avLst/>
          </a:prstGeom>
        </p:spPr>
        <p:txBody>
          <a:bodyPr wrap="square">
            <a:spAutoFit/>
          </a:bodyPr>
          <a:lstStyle/>
          <a:p>
            <a:r>
              <a:rPr lang="zh-CN" altLang="en-US" sz="1600" dirty="0">
                <a:latin typeface="Times New Roman" panose="02020603050405020304" pitchFamily="18" charset="0"/>
              </a:rPr>
              <a:t>测量与反馈回路：产生自旋间耦合，生成伊辛模型</a:t>
            </a:r>
            <a:endParaRPr lang="en-US" altLang="zh-CN" sz="1600" dirty="0">
              <a:latin typeface="Times New Roman" panose="02020603050405020304" pitchFamily="18" charset="0"/>
            </a:endParaRPr>
          </a:p>
        </p:txBody>
      </p:sp>
      <p:pic>
        <p:nvPicPr>
          <p:cNvPr id="7" name="图片 6">
            <a:extLst>
              <a:ext uri="{FF2B5EF4-FFF2-40B4-BE49-F238E27FC236}">
                <a16:creationId xmlns:a16="http://schemas.microsoft.com/office/drawing/2014/main" id="{317395FB-61CB-4694-90BC-DBFEA04B78DD}"/>
              </a:ext>
            </a:extLst>
          </p:cNvPr>
          <p:cNvPicPr>
            <a:picLocks noChangeAspect="1"/>
          </p:cNvPicPr>
          <p:nvPr/>
        </p:nvPicPr>
        <p:blipFill>
          <a:blip r:embed="rId4"/>
          <a:stretch>
            <a:fillRect/>
          </a:stretch>
        </p:blipFill>
        <p:spPr>
          <a:xfrm>
            <a:off x="5333999" y="685800"/>
            <a:ext cx="3743705" cy="2814189"/>
          </a:xfrm>
          <a:prstGeom prst="rect">
            <a:avLst/>
          </a:prstGeom>
        </p:spPr>
      </p:pic>
      <p:sp>
        <p:nvSpPr>
          <p:cNvPr id="8" name="矩形 7">
            <a:extLst>
              <a:ext uri="{FF2B5EF4-FFF2-40B4-BE49-F238E27FC236}">
                <a16:creationId xmlns:a16="http://schemas.microsoft.com/office/drawing/2014/main" id="{7E69AFE7-C2B4-4476-A421-8271404ABB89}"/>
              </a:ext>
            </a:extLst>
          </p:cNvPr>
          <p:cNvSpPr/>
          <p:nvPr/>
        </p:nvSpPr>
        <p:spPr>
          <a:xfrm>
            <a:off x="899652" y="4426803"/>
            <a:ext cx="3519948" cy="830997"/>
          </a:xfrm>
          <a:prstGeom prst="rect">
            <a:avLst/>
          </a:prstGeom>
        </p:spPr>
        <p:txBody>
          <a:bodyPr wrap="square">
            <a:spAutoFit/>
          </a:bodyPr>
          <a:lstStyle/>
          <a:p>
            <a:r>
              <a:rPr lang="en-US" altLang="zh-CN" sz="1600" dirty="0">
                <a:latin typeface="Times New Roman" panose="02020603050405020304" pitchFamily="18" charset="0"/>
              </a:rPr>
              <a:t>OPO</a:t>
            </a:r>
            <a:r>
              <a:rPr lang="zh-CN" altLang="en-US" sz="1600" dirty="0">
                <a:latin typeface="Times New Roman" panose="02020603050405020304" pitchFamily="18" charset="0"/>
              </a:rPr>
              <a:t>振荡分叉点：</a:t>
            </a:r>
            <a:endParaRPr lang="en-US" altLang="zh-CN" sz="1600" dirty="0">
              <a:latin typeface="Times New Roman" panose="02020603050405020304" pitchFamily="18" charset="0"/>
            </a:endParaRPr>
          </a:p>
          <a:p>
            <a:r>
              <a:rPr lang="zh-CN" altLang="en-US" sz="1600" dirty="0">
                <a:latin typeface="Times New Roman" panose="02020603050405020304" pitchFamily="18" charset="0"/>
              </a:rPr>
              <a:t>在阈值下：压缩、量子状态</a:t>
            </a:r>
            <a:endParaRPr lang="en-US" altLang="zh-CN" sz="1600" dirty="0">
              <a:latin typeface="Times New Roman" panose="02020603050405020304" pitchFamily="18" charset="0"/>
            </a:endParaRPr>
          </a:p>
          <a:p>
            <a:r>
              <a:rPr lang="zh-CN" altLang="en-US" sz="1600" dirty="0">
                <a:latin typeface="Times New Roman" panose="02020603050405020304" pitchFamily="18" charset="0"/>
              </a:rPr>
              <a:t>在阈值上：相干（经典）振荡 </a:t>
            </a:r>
            <a:r>
              <a:rPr lang="en-US" altLang="zh-CN" sz="1600" dirty="0">
                <a:latin typeface="Times New Roman" panose="02020603050405020304" pitchFamily="18" charset="0"/>
              </a:rPr>
              <a:t>0 or </a:t>
            </a:r>
            <a:r>
              <a:rPr lang="el-GR" altLang="zh-CN" sz="1600" dirty="0">
                <a:latin typeface="Times New Roman" panose="02020603050405020304" pitchFamily="18" charset="0"/>
              </a:rPr>
              <a:t>π</a:t>
            </a:r>
            <a:r>
              <a:rPr lang="en-US" altLang="zh-CN" sz="1600" dirty="0">
                <a:latin typeface="Times New Roman" panose="02020603050405020304" pitchFamily="18" charset="0"/>
              </a:rPr>
              <a:t> </a:t>
            </a:r>
          </a:p>
        </p:txBody>
      </p:sp>
      <p:pic>
        <p:nvPicPr>
          <p:cNvPr id="9" name="图片 8">
            <a:extLst>
              <a:ext uri="{FF2B5EF4-FFF2-40B4-BE49-F238E27FC236}">
                <a16:creationId xmlns:a16="http://schemas.microsoft.com/office/drawing/2014/main" id="{E516D93C-8A4A-469C-9E20-F1443C8C9F89}"/>
              </a:ext>
            </a:extLst>
          </p:cNvPr>
          <p:cNvPicPr>
            <a:picLocks noChangeAspect="1"/>
          </p:cNvPicPr>
          <p:nvPr/>
        </p:nvPicPr>
        <p:blipFill>
          <a:blip r:embed="rId5"/>
          <a:stretch>
            <a:fillRect/>
          </a:stretch>
        </p:blipFill>
        <p:spPr>
          <a:xfrm>
            <a:off x="5638800" y="4222955"/>
            <a:ext cx="3067269" cy="2254045"/>
          </a:xfrm>
          <a:prstGeom prst="rect">
            <a:avLst/>
          </a:prstGeom>
        </p:spPr>
      </p:pic>
      <p:sp>
        <p:nvSpPr>
          <p:cNvPr id="11" name="文本框 12">
            <a:extLst>
              <a:ext uri="{FF2B5EF4-FFF2-40B4-BE49-F238E27FC236}">
                <a16:creationId xmlns:a16="http://schemas.microsoft.com/office/drawing/2014/main" id="{FD3C834A-05BB-4BC2-A2AB-52BA0B42FCE5}"/>
              </a:ext>
            </a:extLst>
          </p:cNvPr>
          <p:cNvSpPr txBox="1"/>
          <p:nvPr/>
        </p:nvSpPr>
        <p:spPr>
          <a:xfrm>
            <a:off x="838200" y="6349424"/>
            <a:ext cx="6477000" cy="508576"/>
          </a:xfrm>
          <a:prstGeom prst="rect">
            <a:avLst/>
          </a:prstGeom>
          <a:noFill/>
        </p:spPr>
        <p:txBody>
          <a:bodyPr wrap="square" rtlCol="0">
            <a:spAutoFit/>
          </a:bodyPr>
          <a:lstStyle>
            <a:defPPr>
              <a:defRPr lang="zh-CN"/>
            </a:defPPr>
            <a:lvl1pPr algn="l" rtl="0" fontAlgn="base">
              <a:spcBef>
                <a:spcPct val="0"/>
              </a:spcBef>
              <a:spcAft>
                <a:spcPct val="0"/>
              </a:spcAft>
              <a:defRPr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宋体" charset="-122"/>
                <a:cs typeface="+mn-cs"/>
              </a:defRPr>
            </a:lvl2pPr>
            <a:lvl3pPr marL="914400" algn="l" rtl="0" fontAlgn="base">
              <a:spcBef>
                <a:spcPct val="0"/>
              </a:spcBef>
              <a:spcAft>
                <a:spcPct val="0"/>
              </a:spcAft>
              <a:defRPr kern="1200">
                <a:solidFill>
                  <a:schemeClr val="tx1"/>
                </a:solidFill>
                <a:latin typeface="Arial" charset="0"/>
                <a:ea typeface="宋体" charset="-122"/>
                <a:cs typeface="+mn-cs"/>
              </a:defRPr>
            </a:lvl3pPr>
            <a:lvl4pPr marL="1371600" algn="l" rtl="0" fontAlgn="base">
              <a:spcBef>
                <a:spcPct val="0"/>
              </a:spcBef>
              <a:spcAft>
                <a:spcPct val="0"/>
              </a:spcAft>
              <a:defRPr kern="1200">
                <a:solidFill>
                  <a:schemeClr val="tx1"/>
                </a:solidFill>
                <a:latin typeface="Arial" charset="0"/>
                <a:ea typeface="宋体" charset="-122"/>
                <a:cs typeface="+mn-cs"/>
              </a:defRPr>
            </a:lvl4pPr>
            <a:lvl5pPr marL="1828800" algn="l"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a:lstStyle>
          <a:p>
            <a:r>
              <a:rPr lang="en-US" altLang="zh-CN" sz="1300" dirty="0">
                <a:latin typeface="Times New Roman" panose="02020603050405020304" pitchFamily="18" charset="0"/>
                <a:cs typeface="Times New Roman" panose="02020603050405020304" pitchFamily="18" charset="0"/>
              </a:rPr>
              <a:t>Inagaki T, </a:t>
            </a:r>
            <a:r>
              <a:rPr lang="en-US" altLang="zh-CN" sz="1300" dirty="0" err="1">
                <a:latin typeface="Times New Roman" panose="02020603050405020304" pitchFamily="18" charset="0"/>
                <a:cs typeface="Times New Roman" panose="02020603050405020304" pitchFamily="18" charset="0"/>
              </a:rPr>
              <a:t>Haribara</a:t>
            </a:r>
            <a:r>
              <a:rPr lang="en-US" altLang="zh-CN" sz="1300" dirty="0">
                <a:latin typeface="Times New Roman" panose="02020603050405020304" pitchFamily="18" charset="0"/>
                <a:cs typeface="Times New Roman" panose="02020603050405020304" pitchFamily="18" charset="0"/>
              </a:rPr>
              <a:t> Y, Igarashi K, et al. A coherent </a:t>
            </a:r>
            <a:r>
              <a:rPr lang="en-US" altLang="zh-CN" sz="1300" dirty="0" err="1">
                <a:latin typeface="Times New Roman" panose="02020603050405020304" pitchFamily="18" charset="0"/>
                <a:cs typeface="Times New Roman" panose="02020603050405020304" pitchFamily="18" charset="0"/>
              </a:rPr>
              <a:t>Ising</a:t>
            </a:r>
            <a:r>
              <a:rPr lang="en-US" altLang="zh-CN" sz="1300" dirty="0">
                <a:latin typeface="Times New Roman" panose="02020603050405020304" pitchFamily="18" charset="0"/>
                <a:cs typeface="Times New Roman" panose="02020603050405020304" pitchFamily="18" charset="0"/>
              </a:rPr>
              <a:t> machine for 2000-node optimization problems[J]. Science, 2016, 354(6312): 603-606.</a:t>
            </a:r>
            <a:endParaRPr lang="zh-CN" altLang="en-US" sz="1300" dirty="0">
              <a:latin typeface="Times New Roman" panose="02020603050405020304" pitchFamily="18" charset="0"/>
              <a:cs typeface="Times New Roman" panose="02020603050405020304" pitchFamily="18" charset="0"/>
            </a:endParaRPr>
          </a:p>
        </p:txBody>
      </p:sp>
      <p:sp>
        <p:nvSpPr>
          <p:cNvPr id="14" name="文本框 13">
            <a:extLst>
              <a:ext uri="{FF2B5EF4-FFF2-40B4-BE49-F238E27FC236}">
                <a16:creationId xmlns:a16="http://schemas.microsoft.com/office/drawing/2014/main" id="{C8B2C4F7-39B2-4CBA-97CD-FCBF5E96CAC8}"/>
              </a:ext>
            </a:extLst>
          </p:cNvPr>
          <p:cNvSpPr txBox="1"/>
          <p:nvPr/>
        </p:nvSpPr>
        <p:spPr>
          <a:xfrm>
            <a:off x="943897" y="5502085"/>
            <a:ext cx="3505200" cy="646331"/>
          </a:xfrm>
          <a:prstGeom prst="rect">
            <a:avLst/>
          </a:prstGeom>
          <a:noFill/>
        </p:spPr>
        <p:txBody>
          <a:bodyPr wrap="square" rtlCol="0">
            <a:spAutoFit/>
          </a:bodyPr>
          <a:lstStyle/>
          <a:p>
            <a:r>
              <a:rPr lang="zh-CN" altLang="en-US" dirty="0"/>
              <a:t>高达</a:t>
            </a:r>
            <a:r>
              <a:rPr lang="en-US" altLang="zh-CN" dirty="0"/>
              <a:t>2000</a:t>
            </a:r>
            <a:r>
              <a:rPr lang="zh-CN" altLang="en-US" dirty="0"/>
              <a:t>自旋</a:t>
            </a:r>
            <a:endParaRPr lang="en-US" altLang="zh-CN" dirty="0"/>
          </a:p>
          <a:p>
            <a:r>
              <a:rPr lang="zh-CN" altLang="en-US" dirty="0"/>
              <a:t>毫秒量级运算</a:t>
            </a:r>
          </a:p>
        </p:txBody>
      </p:sp>
    </p:spTree>
    <p:extLst>
      <p:ext uri="{BB962C8B-B14F-4D97-AF65-F5344CB8AC3E}">
        <p14:creationId xmlns:p14="http://schemas.microsoft.com/office/powerpoint/2010/main" val="42319060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圆角 5">
            <a:extLst>
              <a:ext uri="{FF2B5EF4-FFF2-40B4-BE49-F238E27FC236}">
                <a16:creationId xmlns:a16="http://schemas.microsoft.com/office/drawing/2014/main" id="{D9423BED-0C70-421A-A50D-0D38EA2721D5}"/>
              </a:ext>
            </a:extLst>
          </p:cNvPr>
          <p:cNvSpPr/>
          <p:nvPr/>
        </p:nvSpPr>
        <p:spPr>
          <a:xfrm>
            <a:off x="6019800" y="4114800"/>
            <a:ext cx="3048000" cy="36039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rgbClr val="FF0000"/>
                </a:solidFill>
              </a:rPr>
              <a:t>自由度 </a:t>
            </a:r>
            <a:r>
              <a:rPr lang="en-US" altLang="zh-CN" i="1" dirty="0">
                <a:solidFill>
                  <a:srgbClr val="FF0000"/>
                </a:solidFill>
                <a:latin typeface="Times New Roman" panose="02020603050405020304" pitchFamily="18" charset="0"/>
                <a:cs typeface="Times New Roman" panose="02020603050405020304" pitchFamily="18" charset="0"/>
              </a:rPr>
              <a:t>O</a:t>
            </a:r>
            <a:r>
              <a:rPr lang="en-US" altLang="zh-CN" dirty="0">
                <a:solidFill>
                  <a:srgbClr val="FF0000"/>
                </a:solidFill>
              </a:rPr>
              <a:t>(</a:t>
            </a:r>
            <a:r>
              <a:rPr lang="en-US" altLang="zh-CN" i="1" dirty="0">
                <a:solidFill>
                  <a:srgbClr val="FF0000"/>
                </a:solidFill>
                <a:latin typeface="Times New Roman" panose="02020603050405020304" pitchFamily="18" charset="0"/>
                <a:cs typeface="Times New Roman" panose="02020603050405020304" pitchFamily="18" charset="0"/>
              </a:rPr>
              <a:t>N</a:t>
            </a:r>
            <a:r>
              <a:rPr lang="en-US" altLang="zh-CN" dirty="0">
                <a:solidFill>
                  <a:srgbClr val="FF0000"/>
                </a:solidFill>
              </a:rPr>
              <a:t>) instead of</a:t>
            </a:r>
            <a:r>
              <a:rPr lang="en-US" altLang="zh-CN" i="1" dirty="0">
                <a:solidFill>
                  <a:srgbClr val="FF0000"/>
                </a:solidFill>
                <a:latin typeface="Times New Roman" panose="02020603050405020304" pitchFamily="18" charset="0"/>
                <a:cs typeface="Times New Roman" panose="02020603050405020304" pitchFamily="18" charset="0"/>
              </a:rPr>
              <a:t> O</a:t>
            </a:r>
            <a:r>
              <a:rPr lang="en-US" altLang="zh-CN" dirty="0">
                <a:solidFill>
                  <a:srgbClr val="FF0000"/>
                </a:solidFill>
              </a:rPr>
              <a:t>(</a:t>
            </a:r>
            <a:r>
              <a:rPr lang="en-US" altLang="zh-CN" i="1" dirty="0">
                <a:solidFill>
                  <a:srgbClr val="FF0000"/>
                </a:solidFill>
                <a:latin typeface="Times New Roman" panose="02020603050405020304" pitchFamily="18" charset="0"/>
                <a:cs typeface="Times New Roman" panose="02020603050405020304" pitchFamily="18" charset="0"/>
              </a:rPr>
              <a:t>N</a:t>
            </a:r>
            <a:r>
              <a:rPr lang="en-US" altLang="zh-CN" i="1" baseline="30000" dirty="0">
                <a:solidFill>
                  <a:srgbClr val="FF0000"/>
                </a:solidFill>
                <a:latin typeface="Times New Roman" panose="02020603050405020304" pitchFamily="18" charset="0"/>
                <a:cs typeface="Times New Roman" panose="02020603050405020304" pitchFamily="18" charset="0"/>
              </a:rPr>
              <a:t>2</a:t>
            </a:r>
            <a:r>
              <a:rPr lang="en-US" altLang="zh-CN" dirty="0">
                <a:solidFill>
                  <a:srgbClr val="FF0000"/>
                </a:solidFill>
              </a:rPr>
              <a:t>)  </a:t>
            </a:r>
            <a:endParaRPr lang="zh-CN" altLang="en-US" dirty="0">
              <a:solidFill>
                <a:srgbClr val="FF0000"/>
              </a:solidFill>
            </a:endParaRPr>
          </a:p>
        </p:txBody>
      </p:sp>
      <p:sp>
        <p:nvSpPr>
          <p:cNvPr id="2" name="标题 1"/>
          <p:cNvSpPr>
            <a:spLocks noGrp="1"/>
          </p:cNvSpPr>
          <p:nvPr>
            <p:ph type="title"/>
          </p:nvPr>
        </p:nvSpPr>
        <p:spPr>
          <a:xfrm>
            <a:off x="1066800" y="152400"/>
            <a:ext cx="6324600" cy="381000"/>
          </a:xfrm>
        </p:spPr>
        <p:txBody>
          <a:bodyPr/>
          <a:lstStyle/>
          <a:p>
            <a:r>
              <a:rPr lang="zh-CN" altLang="en-US" dirty="0"/>
              <a:t>空间光学伊辛机</a:t>
            </a:r>
          </a:p>
        </p:txBody>
      </p:sp>
      <p:pic>
        <p:nvPicPr>
          <p:cNvPr id="4" name="图片 3">
            <a:extLst>
              <a:ext uri="{FF2B5EF4-FFF2-40B4-BE49-F238E27FC236}">
                <a16:creationId xmlns:a16="http://schemas.microsoft.com/office/drawing/2014/main" id="{9ACCA29D-06C6-47E7-8490-FAC45B23735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200" y="700548"/>
            <a:ext cx="3794166" cy="2743200"/>
          </a:xfrm>
          <a:prstGeom prst="rect">
            <a:avLst/>
          </a:prstGeom>
        </p:spPr>
      </p:pic>
      <p:sp>
        <p:nvSpPr>
          <p:cNvPr id="5" name="矩形 4">
            <a:extLst>
              <a:ext uri="{FF2B5EF4-FFF2-40B4-BE49-F238E27FC236}">
                <a16:creationId xmlns:a16="http://schemas.microsoft.com/office/drawing/2014/main" id="{891DA649-3111-42B0-A30D-9641ABFB8627}"/>
              </a:ext>
            </a:extLst>
          </p:cNvPr>
          <p:cNvSpPr/>
          <p:nvPr/>
        </p:nvSpPr>
        <p:spPr>
          <a:xfrm>
            <a:off x="4953000" y="838200"/>
            <a:ext cx="4114800" cy="1077218"/>
          </a:xfrm>
          <a:prstGeom prst="rect">
            <a:avLst/>
          </a:prstGeom>
        </p:spPr>
        <p:txBody>
          <a:bodyPr wrap="square">
            <a:spAutoFit/>
          </a:bodyPr>
          <a:lstStyle/>
          <a:p>
            <a:r>
              <a:rPr lang="en-US" altLang="zh-CN" sz="1600" dirty="0">
                <a:latin typeface="Times New Roman" panose="02020603050405020304" pitchFamily="18" charset="0"/>
              </a:rPr>
              <a:t>Coupling</a:t>
            </a:r>
            <a:r>
              <a:rPr lang="zh-CN" altLang="en-US" sz="1600" dirty="0">
                <a:latin typeface="Times New Roman" panose="02020603050405020304" pitchFamily="18" charset="0"/>
              </a:rPr>
              <a:t>：幅度型</a:t>
            </a:r>
            <a:r>
              <a:rPr lang="en-US" altLang="zh-CN" sz="1600" dirty="0">
                <a:latin typeface="Times New Roman" panose="02020603050405020304" pitchFamily="18" charset="0"/>
              </a:rPr>
              <a:t>SLM  </a:t>
            </a:r>
          </a:p>
          <a:p>
            <a:r>
              <a:rPr lang="en-US" altLang="zh-CN" sz="1600" dirty="0">
                <a:latin typeface="Times New Roman" panose="02020603050405020304" pitchFamily="18" charset="0"/>
              </a:rPr>
              <a:t>Spin</a:t>
            </a:r>
            <a:r>
              <a:rPr lang="zh-CN" altLang="en-US" sz="1600" dirty="0">
                <a:latin typeface="Times New Roman" panose="02020603050405020304" pitchFamily="18" charset="0"/>
              </a:rPr>
              <a:t>：纯相位型</a:t>
            </a:r>
            <a:r>
              <a:rPr lang="en-US" altLang="zh-CN" sz="1600" dirty="0">
                <a:latin typeface="Times New Roman" panose="02020603050405020304" pitchFamily="18" charset="0"/>
              </a:rPr>
              <a:t>SLM</a:t>
            </a:r>
            <a:endParaRPr lang="en-US" altLang="zh-CN" sz="1600" baseline="30000" dirty="0">
              <a:latin typeface="Times New Roman" panose="02020603050405020304" pitchFamily="18" charset="0"/>
            </a:endParaRPr>
          </a:p>
          <a:p>
            <a:endParaRPr lang="en-US" altLang="zh-CN" sz="1600" dirty="0">
              <a:latin typeface="Times New Roman" panose="02020603050405020304" pitchFamily="18" charset="0"/>
            </a:endParaRPr>
          </a:p>
          <a:p>
            <a:endParaRPr lang="en-US" altLang="zh-CN" sz="1600" dirty="0">
              <a:latin typeface="Times New Roman" panose="02020603050405020304" pitchFamily="18" charset="0"/>
            </a:endParaRPr>
          </a:p>
        </p:txBody>
      </p:sp>
      <p:sp>
        <p:nvSpPr>
          <p:cNvPr id="7" name="矩形 6">
            <a:extLst>
              <a:ext uri="{FF2B5EF4-FFF2-40B4-BE49-F238E27FC236}">
                <a16:creationId xmlns:a16="http://schemas.microsoft.com/office/drawing/2014/main" id="{DE536B7F-707D-49E2-95EF-29A7B5A16E21}"/>
              </a:ext>
            </a:extLst>
          </p:cNvPr>
          <p:cNvSpPr/>
          <p:nvPr/>
        </p:nvSpPr>
        <p:spPr>
          <a:xfrm>
            <a:off x="4953000" y="1533539"/>
            <a:ext cx="3505200" cy="338554"/>
          </a:xfrm>
          <a:prstGeom prst="rect">
            <a:avLst/>
          </a:prstGeom>
        </p:spPr>
        <p:txBody>
          <a:bodyPr wrap="square">
            <a:spAutoFit/>
          </a:bodyPr>
          <a:lstStyle/>
          <a:p>
            <a:r>
              <a:rPr lang="zh-CN" altLang="en-US" sz="1600" dirty="0">
                <a:latin typeface="Times New Roman" panose="02020603050405020304" pitchFamily="18" charset="0"/>
              </a:rPr>
              <a:t>透镜前：</a:t>
            </a:r>
            <a:endParaRPr lang="en-US" altLang="zh-CN" sz="1600" dirty="0">
              <a:latin typeface="Times New Roman" panose="02020603050405020304" pitchFamily="18" charset="0"/>
            </a:endParaRPr>
          </a:p>
        </p:txBody>
      </p:sp>
      <p:graphicFrame>
        <p:nvGraphicFramePr>
          <p:cNvPr id="8" name="对象 7">
            <a:extLst>
              <a:ext uri="{FF2B5EF4-FFF2-40B4-BE49-F238E27FC236}">
                <a16:creationId xmlns:a16="http://schemas.microsoft.com/office/drawing/2014/main" id="{EEEE028E-A4AD-429C-ADF0-ADBBE6333AE2}"/>
              </a:ext>
            </a:extLst>
          </p:cNvPr>
          <p:cNvGraphicFramePr>
            <a:graphicFrameLocks noChangeAspect="1"/>
          </p:cNvGraphicFramePr>
          <p:nvPr>
            <p:extLst>
              <p:ext uri="{D42A27DB-BD31-4B8C-83A1-F6EECF244321}">
                <p14:modId xmlns:p14="http://schemas.microsoft.com/office/powerpoint/2010/main" val="728523003"/>
              </p:ext>
            </p:extLst>
          </p:nvPr>
        </p:nvGraphicFramePr>
        <p:xfrm>
          <a:off x="5492961" y="1872093"/>
          <a:ext cx="2425278" cy="649287"/>
        </p:xfrm>
        <a:graphic>
          <a:graphicData uri="http://schemas.openxmlformats.org/presentationml/2006/ole">
            <mc:AlternateContent xmlns:mc="http://schemas.openxmlformats.org/markup-compatibility/2006">
              <mc:Choice xmlns:v="urn:schemas-microsoft-com:vml" Requires="v">
                <p:oleObj spid="_x0000_s9582" name="Equation" r:id="rId5" imgW="1612800" imgH="431640" progId="Equation.DSMT4">
                  <p:embed/>
                </p:oleObj>
              </mc:Choice>
              <mc:Fallback>
                <p:oleObj name="Equation" r:id="rId5" imgW="1612800" imgH="431640" progId="Equation.DSMT4">
                  <p:embed/>
                  <p:pic>
                    <p:nvPicPr>
                      <p:cNvPr id="0" name=""/>
                      <p:cNvPicPr/>
                      <p:nvPr/>
                    </p:nvPicPr>
                    <p:blipFill>
                      <a:blip r:embed="rId6"/>
                      <a:stretch>
                        <a:fillRect/>
                      </a:stretch>
                    </p:blipFill>
                    <p:spPr>
                      <a:xfrm>
                        <a:off x="5492961" y="1872093"/>
                        <a:ext cx="2425278" cy="649287"/>
                      </a:xfrm>
                      <a:prstGeom prst="rect">
                        <a:avLst/>
                      </a:prstGeom>
                    </p:spPr>
                  </p:pic>
                </p:oleObj>
              </mc:Fallback>
            </mc:AlternateContent>
          </a:graphicData>
        </a:graphic>
      </p:graphicFrame>
      <p:sp>
        <p:nvSpPr>
          <p:cNvPr id="9" name="矩形 8">
            <a:extLst>
              <a:ext uri="{FF2B5EF4-FFF2-40B4-BE49-F238E27FC236}">
                <a16:creationId xmlns:a16="http://schemas.microsoft.com/office/drawing/2014/main" id="{F3243494-63D7-4C73-9B98-8553BC0633E1}"/>
              </a:ext>
            </a:extLst>
          </p:cNvPr>
          <p:cNvSpPr/>
          <p:nvPr/>
        </p:nvSpPr>
        <p:spPr>
          <a:xfrm>
            <a:off x="4953000" y="2480846"/>
            <a:ext cx="3505200" cy="338554"/>
          </a:xfrm>
          <a:prstGeom prst="rect">
            <a:avLst/>
          </a:prstGeom>
        </p:spPr>
        <p:txBody>
          <a:bodyPr wrap="square">
            <a:spAutoFit/>
          </a:bodyPr>
          <a:lstStyle/>
          <a:p>
            <a:r>
              <a:rPr lang="zh-CN" altLang="en-US" sz="1600" dirty="0">
                <a:latin typeface="Times New Roman" panose="02020603050405020304" pitchFamily="18" charset="0"/>
              </a:rPr>
              <a:t>透镜后光电探测器：</a:t>
            </a:r>
            <a:endParaRPr lang="en-US" altLang="zh-CN" sz="1600" dirty="0">
              <a:latin typeface="Times New Roman" panose="02020603050405020304" pitchFamily="18" charset="0"/>
            </a:endParaRPr>
          </a:p>
        </p:txBody>
      </p:sp>
      <p:graphicFrame>
        <p:nvGraphicFramePr>
          <p:cNvPr id="10" name="对象 9">
            <a:extLst>
              <a:ext uri="{FF2B5EF4-FFF2-40B4-BE49-F238E27FC236}">
                <a16:creationId xmlns:a16="http://schemas.microsoft.com/office/drawing/2014/main" id="{F49F7D6E-B49F-41EA-93D9-9197FD819E69}"/>
              </a:ext>
            </a:extLst>
          </p:cNvPr>
          <p:cNvGraphicFramePr>
            <a:graphicFrameLocks noChangeAspect="1"/>
          </p:cNvGraphicFramePr>
          <p:nvPr>
            <p:extLst>
              <p:ext uri="{D42A27DB-BD31-4B8C-83A1-F6EECF244321}">
                <p14:modId xmlns:p14="http://schemas.microsoft.com/office/powerpoint/2010/main" val="1440551452"/>
              </p:ext>
            </p:extLst>
          </p:nvPr>
        </p:nvGraphicFramePr>
        <p:xfrm>
          <a:off x="4921045" y="2844828"/>
          <a:ext cx="3952875" cy="573087"/>
        </p:xfrm>
        <a:graphic>
          <a:graphicData uri="http://schemas.openxmlformats.org/presentationml/2006/ole">
            <mc:AlternateContent xmlns:mc="http://schemas.openxmlformats.org/markup-compatibility/2006">
              <mc:Choice xmlns:v="urn:schemas-microsoft-com:vml" Requires="v">
                <p:oleObj spid="_x0000_s9583" name="Equation" r:id="rId7" imgW="2628720" imgH="380880" progId="Equation.DSMT4">
                  <p:embed/>
                </p:oleObj>
              </mc:Choice>
              <mc:Fallback>
                <p:oleObj name="Equation" r:id="rId7" imgW="2628720" imgH="380880" progId="Equation.DSMT4">
                  <p:embed/>
                  <p:pic>
                    <p:nvPicPr>
                      <p:cNvPr id="8" name="对象 7">
                        <a:extLst>
                          <a:ext uri="{FF2B5EF4-FFF2-40B4-BE49-F238E27FC236}">
                            <a16:creationId xmlns:a16="http://schemas.microsoft.com/office/drawing/2014/main" id="{EEEE028E-A4AD-429C-ADF0-ADBBE6333AE2}"/>
                          </a:ext>
                        </a:extLst>
                      </p:cNvPr>
                      <p:cNvPicPr/>
                      <p:nvPr/>
                    </p:nvPicPr>
                    <p:blipFill>
                      <a:blip r:embed="rId8"/>
                      <a:stretch>
                        <a:fillRect/>
                      </a:stretch>
                    </p:blipFill>
                    <p:spPr>
                      <a:xfrm>
                        <a:off x="4921045" y="2844828"/>
                        <a:ext cx="3952875" cy="573087"/>
                      </a:xfrm>
                      <a:prstGeom prst="rect">
                        <a:avLst/>
                      </a:prstGeom>
                    </p:spPr>
                  </p:pic>
                </p:oleObj>
              </mc:Fallback>
            </mc:AlternateContent>
          </a:graphicData>
        </a:graphic>
      </p:graphicFrame>
      <p:graphicFrame>
        <p:nvGraphicFramePr>
          <p:cNvPr id="11" name="对象 10">
            <a:extLst>
              <a:ext uri="{FF2B5EF4-FFF2-40B4-BE49-F238E27FC236}">
                <a16:creationId xmlns:a16="http://schemas.microsoft.com/office/drawing/2014/main" id="{8A7D0E81-A7A9-4D9B-868E-7ABC95143262}"/>
              </a:ext>
            </a:extLst>
          </p:cNvPr>
          <p:cNvGraphicFramePr>
            <a:graphicFrameLocks noChangeAspect="1"/>
          </p:cNvGraphicFramePr>
          <p:nvPr>
            <p:extLst>
              <p:ext uri="{D42A27DB-BD31-4B8C-83A1-F6EECF244321}">
                <p14:modId xmlns:p14="http://schemas.microsoft.com/office/powerpoint/2010/main" val="3964843038"/>
              </p:ext>
            </p:extLst>
          </p:nvPr>
        </p:nvGraphicFramePr>
        <p:xfrm>
          <a:off x="6324600" y="3524641"/>
          <a:ext cx="1774825" cy="534988"/>
        </p:xfrm>
        <a:graphic>
          <a:graphicData uri="http://schemas.openxmlformats.org/presentationml/2006/ole">
            <mc:AlternateContent xmlns:mc="http://schemas.openxmlformats.org/markup-compatibility/2006">
              <mc:Choice xmlns:v="urn:schemas-microsoft-com:vml" Requires="v">
                <p:oleObj spid="_x0000_s9584" name="Equation" r:id="rId9" imgW="1180800" imgH="355320" progId="Equation.DSMT4">
                  <p:embed/>
                </p:oleObj>
              </mc:Choice>
              <mc:Fallback>
                <p:oleObj name="Equation" r:id="rId9" imgW="1180800" imgH="355320" progId="Equation.DSMT4">
                  <p:embed/>
                  <p:pic>
                    <p:nvPicPr>
                      <p:cNvPr id="10" name="对象 9">
                        <a:extLst>
                          <a:ext uri="{FF2B5EF4-FFF2-40B4-BE49-F238E27FC236}">
                            <a16:creationId xmlns:a16="http://schemas.microsoft.com/office/drawing/2014/main" id="{F49F7D6E-B49F-41EA-93D9-9197FD819E69}"/>
                          </a:ext>
                        </a:extLst>
                      </p:cNvPr>
                      <p:cNvPicPr/>
                      <p:nvPr/>
                    </p:nvPicPr>
                    <p:blipFill>
                      <a:blip r:embed="rId10"/>
                      <a:stretch>
                        <a:fillRect/>
                      </a:stretch>
                    </p:blipFill>
                    <p:spPr>
                      <a:xfrm>
                        <a:off x="6324600" y="3524641"/>
                        <a:ext cx="1774825" cy="534988"/>
                      </a:xfrm>
                      <a:prstGeom prst="rect">
                        <a:avLst/>
                      </a:prstGeom>
                    </p:spPr>
                  </p:pic>
                </p:oleObj>
              </mc:Fallback>
            </mc:AlternateContent>
          </a:graphicData>
        </a:graphic>
      </p:graphicFrame>
      <p:pic>
        <p:nvPicPr>
          <p:cNvPr id="13" name="图片 12">
            <a:extLst>
              <a:ext uri="{FF2B5EF4-FFF2-40B4-BE49-F238E27FC236}">
                <a16:creationId xmlns:a16="http://schemas.microsoft.com/office/drawing/2014/main" id="{950B6AA2-543A-4C8A-96CA-0A7199DFA177}"/>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38200" y="3841912"/>
            <a:ext cx="5094315" cy="2121969"/>
          </a:xfrm>
          <a:prstGeom prst="rect">
            <a:avLst/>
          </a:prstGeom>
        </p:spPr>
      </p:pic>
      <p:sp>
        <p:nvSpPr>
          <p:cNvPr id="14" name="文本框 13">
            <a:extLst>
              <a:ext uri="{FF2B5EF4-FFF2-40B4-BE49-F238E27FC236}">
                <a16:creationId xmlns:a16="http://schemas.microsoft.com/office/drawing/2014/main" id="{468CFE63-EEF6-45D8-9505-CF1D1F921040}"/>
              </a:ext>
            </a:extLst>
          </p:cNvPr>
          <p:cNvSpPr txBox="1"/>
          <p:nvPr/>
        </p:nvSpPr>
        <p:spPr>
          <a:xfrm>
            <a:off x="838200" y="6284915"/>
            <a:ext cx="8458200" cy="492443"/>
          </a:xfrm>
          <a:prstGeom prst="rect">
            <a:avLst/>
          </a:prstGeom>
          <a:noFill/>
        </p:spPr>
        <p:txBody>
          <a:bodyPr wrap="square" rtlCol="0">
            <a:spAutoFit/>
          </a:bodyPr>
          <a:lstStyle>
            <a:defPPr>
              <a:defRPr lang="zh-CN"/>
            </a:defPPr>
            <a:lvl1pPr algn="l" rtl="0" fontAlgn="base">
              <a:spcBef>
                <a:spcPct val="0"/>
              </a:spcBef>
              <a:spcAft>
                <a:spcPct val="0"/>
              </a:spcAft>
              <a:defRPr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宋体" charset="-122"/>
                <a:cs typeface="+mn-cs"/>
              </a:defRPr>
            </a:lvl2pPr>
            <a:lvl3pPr marL="914400" algn="l" rtl="0" fontAlgn="base">
              <a:spcBef>
                <a:spcPct val="0"/>
              </a:spcBef>
              <a:spcAft>
                <a:spcPct val="0"/>
              </a:spcAft>
              <a:defRPr kern="1200">
                <a:solidFill>
                  <a:schemeClr val="tx1"/>
                </a:solidFill>
                <a:latin typeface="Arial" charset="0"/>
                <a:ea typeface="宋体" charset="-122"/>
                <a:cs typeface="+mn-cs"/>
              </a:defRPr>
            </a:lvl3pPr>
            <a:lvl4pPr marL="1371600" algn="l" rtl="0" fontAlgn="base">
              <a:spcBef>
                <a:spcPct val="0"/>
              </a:spcBef>
              <a:spcAft>
                <a:spcPct val="0"/>
              </a:spcAft>
              <a:defRPr kern="1200">
                <a:solidFill>
                  <a:schemeClr val="tx1"/>
                </a:solidFill>
                <a:latin typeface="Arial" charset="0"/>
                <a:ea typeface="宋体" charset="-122"/>
                <a:cs typeface="+mn-cs"/>
              </a:defRPr>
            </a:lvl4pPr>
            <a:lvl5pPr marL="1828800" algn="l"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a:lstStyle>
          <a:p>
            <a:r>
              <a:rPr lang="en-US" altLang="zh-CN" sz="1300" dirty="0" err="1">
                <a:latin typeface="Times New Roman" panose="02020603050405020304" pitchFamily="18" charset="0"/>
                <a:cs typeface="Times New Roman" panose="02020603050405020304" pitchFamily="18" charset="0"/>
              </a:rPr>
              <a:t>Pierangeli</a:t>
            </a:r>
            <a:r>
              <a:rPr lang="en-US" altLang="zh-CN" sz="1300" dirty="0">
                <a:latin typeface="Times New Roman" panose="02020603050405020304" pitchFamily="18" charset="0"/>
                <a:cs typeface="Times New Roman" panose="02020603050405020304" pitchFamily="18" charset="0"/>
              </a:rPr>
              <a:t> D, </a:t>
            </a:r>
            <a:r>
              <a:rPr lang="en-US" altLang="zh-CN" sz="1300" dirty="0" err="1">
                <a:latin typeface="Times New Roman" panose="02020603050405020304" pitchFamily="18" charset="0"/>
                <a:cs typeface="Times New Roman" panose="02020603050405020304" pitchFamily="18" charset="0"/>
              </a:rPr>
              <a:t>Marcucci</a:t>
            </a:r>
            <a:r>
              <a:rPr lang="en-US" altLang="zh-CN" sz="1300" dirty="0">
                <a:latin typeface="Times New Roman" panose="02020603050405020304" pitchFamily="18" charset="0"/>
                <a:cs typeface="Times New Roman" panose="02020603050405020304" pitchFamily="18" charset="0"/>
              </a:rPr>
              <a:t> G, Conti C. Large-scale photonic </a:t>
            </a:r>
            <a:r>
              <a:rPr lang="en-US" altLang="zh-CN" sz="1300" dirty="0" err="1">
                <a:latin typeface="Times New Roman" panose="02020603050405020304" pitchFamily="18" charset="0"/>
                <a:cs typeface="Times New Roman" panose="02020603050405020304" pitchFamily="18" charset="0"/>
              </a:rPr>
              <a:t>Ising</a:t>
            </a:r>
            <a:r>
              <a:rPr lang="en-US" altLang="zh-CN" sz="1300" dirty="0">
                <a:latin typeface="Times New Roman" panose="02020603050405020304" pitchFamily="18" charset="0"/>
                <a:cs typeface="Times New Roman" panose="02020603050405020304" pitchFamily="18" charset="0"/>
              </a:rPr>
              <a:t> machine by spatial light modulation[J]. Physical review letters, 2019, 122(21): 213902.</a:t>
            </a:r>
            <a:endParaRPr lang="zh-CN" altLang="en-US" sz="1300" dirty="0">
              <a:latin typeface="Times New Roman" panose="02020603050405020304" pitchFamily="18" charset="0"/>
              <a:cs typeface="Times New Roman" panose="02020603050405020304" pitchFamily="18" charset="0"/>
            </a:endParaRPr>
          </a:p>
        </p:txBody>
      </p:sp>
      <p:graphicFrame>
        <p:nvGraphicFramePr>
          <p:cNvPr id="15" name="对象 14">
            <a:extLst>
              <a:ext uri="{FF2B5EF4-FFF2-40B4-BE49-F238E27FC236}">
                <a16:creationId xmlns:a16="http://schemas.microsoft.com/office/drawing/2014/main" id="{DD809F3C-3014-4881-9AC9-2EF240C28DBE}"/>
              </a:ext>
            </a:extLst>
          </p:cNvPr>
          <p:cNvGraphicFramePr>
            <a:graphicFrameLocks noChangeAspect="1"/>
          </p:cNvGraphicFramePr>
          <p:nvPr>
            <p:extLst>
              <p:ext uri="{D42A27DB-BD31-4B8C-83A1-F6EECF244321}">
                <p14:modId xmlns:p14="http://schemas.microsoft.com/office/powerpoint/2010/main" val="3495459784"/>
              </p:ext>
            </p:extLst>
          </p:nvPr>
        </p:nvGraphicFramePr>
        <p:xfrm>
          <a:off x="6146800" y="3352800"/>
          <a:ext cx="914400" cy="198438"/>
        </p:xfrm>
        <a:graphic>
          <a:graphicData uri="http://schemas.openxmlformats.org/presentationml/2006/ole">
            <mc:AlternateContent xmlns:mc="http://schemas.openxmlformats.org/markup-compatibility/2006">
              <mc:Choice xmlns:v="urn:schemas-microsoft-com:vml" Requires="v">
                <p:oleObj spid="_x0000_s9585" name="Equation" r:id="rId12" imgW="914400" imgH="198720" progId="Equation.DSMT4">
                  <p:embed/>
                </p:oleObj>
              </mc:Choice>
              <mc:Fallback>
                <p:oleObj name="Equation" r:id="rId12" imgW="914400" imgH="198720" progId="Equation.DSMT4">
                  <p:embed/>
                  <p:pic>
                    <p:nvPicPr>
                      <p:cNvPr id="0" name=""/>
                      <p:cNvPicPr/>
                      <p:nvPr/>
                    </p:nvPicPr>
                    <p:blipFill>
                      <a:blip r:embed="rId13"/>
                      <a:stretch>
                        <a:fillRect/>
                      </a:stretch>
                    </p:blipFill>
                    <p:spPr>
                      <a:xfrm>
                        <a:off x="6146800" y="3352800"/>
                        <a:ext cx="914400" cy="198438"/>
                      </a:xfrm>
                      <a:prstGeom prst="rect">
                        <a:avLst/>
                      </a:prstGeom>
                    </p:spPr>
                  </p:pic>
                </p:oleObj>
              </mc:Fallback>
            </mc:AlternateContent>
          </a:graphicData>
        </a:graphic>
      </p:graphicFrame>
      <p:graphicFrame>
        <p:nvGraphicFramePr>
          <p:cNvPr id="16" name="对象 15">
            <a:extLst>
              <a:ext uri="{FF2B5EF4-FFF2-40B4-BE49-F238E27FC236}">
                <a16:creationId xmlns:a16="http://schemas.microsoft.com/office/drawing/2014/main" id="{8341F714-76A8-4BED-8BD9-17EC5F2ADD68}"/>
              </a:ext>
            </a:extLst>
          </p:cNvPr>
          <p:cNvGraphicFramePr>
            <a:graphicFrameLocks noChangeAspect="1"/>
          </p:cNvGraphicFramePr>
          <p:nvPr>
            <p:extLst>
              <p:ext uri="{D42A27DB-BD31-4B8C-83A1-F6EECF244321}">
                <p14:modId xmlns:p14="http://schemas.microsoft.com/office/powerpoint/2010/main" val="1503651922"/>
              </p:ext>
            </p:extLst>
          </p:nvPr>
        </p:nvGraphicFramePr>
        <p:xfrm>
          <a:off x="7337425" y="868363"/>
          <a:ext cx="792163" cy="295275"/>
        </p:xfrm>
        <a:graphic>
          <a:graphicData uri="http://schemas.openxmlformats.org/presentationml/2006/ole">
            <mc:AlternateContent xmlns:mc="http://schemas.openxmlformats.org/markup-compatibility/2006">
              <mc:Choice xmlns:v="urn:schemas-microsoft-com:vml" Requires="v">
                <p:oleObj spid="_x0000_s9586" name="Equation" r:id="rId14" imgW="647640" imgH="241200" progId="Equation.DSMT4">
                  <p:embed/>
                </p:oleObj>
              </mc:Choice>
              <mc:Fallback>
                <p:oleObj name="Equation" r:id="rId14" imgW="647640" imgH="241200" progId="Equation.DSMT4">
                  <p:embed/>
                  <p:pic>
                    <p:nvPicPr>
                      <p:cNvPr id="0" name=""/>
                      <p:cNvPicPr/>
                      <p:nvPr/>
                    </p:nvPicPr>
                    <p:blipFill>
                      <a:blip r:embed="rId15"/>
                      <a:stretch>
                        <a:fillRect/>
                      </a:stretch>
                    </p:blipFill>
                    <p:spPr>
                      <a:xfrm>
                        <a:off x="7337425" y="868363"/>
                        <a:ext cx="792163" cy="295275"/>
                      </a:xfrm>
                      <a:prstGeom prst="rect">
                        <a:avLst/>
                      </a:prstGeom>
                    </p:spPr>
                  </p:pic>
                </p:oleObj>
              </mc:Fallback>
            </mc:AlternateContent>
          </a:graphicData>
        </a:graphic>
      </p:graphicFrame>
      <p:graphicFrame>
        <p:nvGraphicFramePr>
          <p:cNvPr id="17" name="对象 16">
            <a:extLst>
              <a:ext uri="{FF2B5EF4-FFF2-40B4-BE49-F238E27FC236}">
                <a16:creationId xmlns:a16="http://schemas.microsoft.com/office/drawing/2014/main" id="{42A9EC1B-F72F-4A22-960F-686C85F7C790}"/>
              </a:ext>
            </a:extLst>
          </p:cNvPr>
          <p:cNvGraphicFramePr>
            <a:graphicFrameLocks noChangeAspect="1"/>
          </p:cNvGraphicFramePr>
          <p:nvPr>
            <p:extLst>
              <p:ext uri="{D42A27DB-BD31-4B8C-83A1-F6EECF244321}">
                <p14:modId xmlns:p14="http://schemas.microsoft.com/office/powerpoint/2010/main" val="13745853"/>
              </p:ext>
            </p:extLst>
          </p:nvPr>
        </p:nvGraphicFramePr>
        <p:xfrm>
          <a:off x="7086600" y="1115663"/>
          <a:ext cx="1844675" cy="311150"/>
        </p:xfrm>
        <a:graphic>
          <a:graphicData uri="http://schemas.openxmlformats.org/presentationml/2006/ole">
            <mc:AlternateContent xmlns:mc="http://schemas.openxmlformats.org/markup-compatibility/2006">
              <mc:Choice xmlns:v="urn:schemas-microsoft-com:vml" Requires="v">
                <p:oleObj spid="_x0000_s9587" name="Equation" r:id="rId16" imgW="1511280" imgH="253800" progId="Equation.DSMT4">
                  <p:embed/>
                </p:oleObj>
              </mc:Choice>
              <mc:Fallback>
                <p:oleObj name="Equation" r:id="rId16" imgW="1511280" imgH="253800" progId="Equation.DSMT4">
                  <p:embed/>
                  <p:pic>
                    <p:nvPicPr>
                      <p:cNvPr id="16" name="对象 15">
                        <a:extLst>
                          <a:ext uri="{FF2B5EF4-FFF2-40B4-BE49-F238E27FC236}">
                            <a16:creationId xmlns:a16="http://schemas.microsoft.com/office/drawing/2014/main" id="{8341F714-76A8-4BED-8BD9-17EC5F2ADD68}"/>
                          </a:ext>
                        </a:extLst>
                      </p:cNvPr>
                      <p:cNvPicPr/>
                      <p:nvPr/>
                    </p:nvPicPr>
                    <p:blipFill>
                      <a:blip r:embed="rId17"/>
                      <a:stretch>
                        <a:fillRect/>
                      </a:stretch>
                    </p:blipFill>
                    <p:spPr>
                      <a:xfrm>
                        <a:off x="7086600" y="1115663"/>
                        <a:ext cx="1844675" cy="311150"/>
                      </a:xfrm>
                      <a:prstGeom prst="rect">
                        <a:avLst/>
                      </a:prstGeom>
                    </p:spPr>
                  </p:pic>
                </p:oleObj>
              </mc:Fallback>
            </mc:AlternateContent>
          </a:graphicData>
        </a:graphic>
      </p:graphicFrame>
      <p:pic>
        <p:nvPicPr>
          <p:cNvPr id="18" name="图片 17">
            <a:extLst>
              <a:ext uri="{FF2B5EF4-FFF2-40B4-BE49-F238E27FC236}">
                <a16:creationId xmlns:a16="http://schemas.microsoft.com/office/drawing/2014/main" id="{5DBC4728-27A5-4D45-AC4C-E53F056558F3}"/>
              </a:ext>
            </a:extLst>
          </p:cNvPr>
          <p:cNvPicPr>
            <a:picLocks noChangeAspect="1"/>
          </p:cNvPicPr>
          <p:nvPr/>
        </p:nvPicPr>
        <p:blipFill>
          <a:blip r:embed="rId18"/>
          <a:stretch>
            <a:fillRect/>
          </a:stretch>
        </p:blipFill>
        <p:spPr>
          <a:xfrm>
            <a:off x="6604000" y="4675520"/>
            <a:ext cx="1658695" cy="1400247"/>
          </a:xfrm>
          <a:prstGeom prst="rect">
            <a:avLst/>
          </a:prstGeom>
        </p:spPr>
      </p:pic>
    </p:spTree>
    <p:extLst>
      <p:ext uri="{BB962C8B-B14F-4D97-AF65-F5344CB8AC3E}">
        <p14:creationId xmlns:p14="http://schemas.microsoft.com/office/powerpoint/2010/main" val="41676962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8F33E897-2338-4878-9D92-09B094AD9CAD}"/>
              </a:ext>
            </a:extLst>
          </p:cNvPr>
          <p:cNvSpPr>
            <a:spLocks noGrp="1"/>
          </p:cNvSpPr>
          <p:nvPr>
            <p:ph type="title"/>
          </p:nvPr>
        </p:nvSpPr>
        <p:spPr>
          <a:xfrm>
            <a:off x="1066800" y="152400"/>
            <a:ext cx="6324600" cy="381000"/>
          </a:xfrm>
        </p:spPr>
        <p:txBody>
          <a:bodyPr/>
          <a:lstStyle/>
          <a:p>
            <a:r>
              <a:rPr lang="zh-CN" altLang="en-US" dirty="0"/>
              <a:t>空间光学伊辛机</a:t>
            </a:r>
            <a:r>
              <a:rPr lang="en-US" altLang="zh-CN" dirty="0"/>
              <a:t>-</a:t>
            </a:r>
            <a:r>
              <a:rPr lang="zh-CN" altLang="en-US" dirty="0"/>
              <a:t>绝热演化</a:t>
            </a:r>
          </a:p>
        </p:txBody>
      </p:sp>
      <p:pic>
        <p:nvPicPr>
          <p:cNvPr id="7" name="图片 6">
            <a:extLst>
              <a:ext uri="{FF2B5EF4-FFF2-40B4-BE49-F238E27FC236}">
                <a16:creationId xmlns:a16="http://schemas.microsoft.com/office/drawing/2014/main" id="{CF319FA4-A534-467A-AAAD-1579DEE349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3000" y="728382"/>
            <a:ext cx="3429000" cy="2924735"/>
          </a:xfrm>
          <a:prstGeom prst="rect">
            <a:avLst/>
          </a:prstGeom>
        </p:spPr>
      </p:pic>
      <p:pic>
        <p:nvPicPr>
          <p:cNvPr id="9" name="图片 8">
            <a:extLst>
              <a:ext uri="{FF2B5EF4-FFF2-40B4-BE49-F238E27FC236}">
                <a16:creationId xmlns:a16="http://schemas.microsoft.com/office/drawing/2014/main" id="{4BE1F80D-380B-415F-9A05-FC71E5856CF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2999" y="3653117"/>
            <a:ext cx="3428999" cy="2490304"/>
          </a:xfrm>
          <a:prstGeom prst="rect">
            <a:avLst/>
          </a:prstGeom>
        </p:spPr>
      </p:pic>
      <p:pic>
        <p:nvPicPr>
          <p:cNvPr id="11" name="图片 10">
            <a:extLst>
              <a:ext uri="{FF2B5EF4-FFF2-40B4-BE49-F238E27FC236}">
                <a16:creationId xmlns:a16="http://schemas.microsoft.com/office/drawing/2014/main" id="{3B12CBA7-39C8-4969-9C79-BA81BC1434D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76800" y="1832075"/>
            <a:ext cx="3779533" cy="4263925"/>
          </a:xfrm>
          <a:prstGeom prst="rect">
            <a:avLst/>
          </a:prstGeom>
        </p:spPr>
      </p:pic>
      <p:graphicFrame>
        <p:nvGraphicFramePr>
          <p:cNvPr id="2" name="对象 1">
            <a:extLst>
              <a:ext uri="{FF2B5EF4-FFF2-40B4-BE49-F238E27FC236}">
                <a16:creationId xmlns:a16="http://schemas.microsoft.com/office/drawing/2014/main" id="{C646C5C2-5BCB-481A-A7BA-12B044937B48}"/>
              </a:ext>
            </a:extLst>
          </p:cNvPr>
          <p:cNvGraphicFramePr>
            <a:graphicFrameLocks noChangeAspect="1"/>
          </p:cNvGraphicFramePr>
          <p:nvPr>
            <p:extLst>
              <p:ext uri="{D42A27DB-BD31-4B8C-83A1-F6EECF244321}">
                <p14:modId xmlns:p14="http://schemas.microsoft.com/office/powerpoint/2010/main" val="3963701477"/>
              </p:ext>
            </p:extLst>
          </p:nvPr>
        </p:nvGraphicFramePr>
        <p:xfrm>
          <a:off x="5706035" y="1143000"/>
          <a:ext cx="2286000" cy="580869"/>
        </p:xfrm>
        <a:graphic>
          <a:graphicData uri="http://schemas.openxmlformats.org/presentationml/2006/ole">
            <mc:AlternateContent xmlns:mc="http://schemas.openxmlformats.org/markup-compatibility/2006">
              <mc:Choice xmlns:v="urn:schemas-microsoft-com:vml" Requires="v">
                <p:oleObj spid="_x0000_s10292" name="Equation" r:id="rId6" imgW="1549080" imgH="393480" progId="Equation.DSMT4">
                  <p:embed/>
                </p:oleObj>
              </mc:Choice>
              <mc:Fallback>
                <p:oleObj name="Equation" r:id="rId6" imgW="1549080" imgH="393480" progId="Equation.DSMT4">
                  <p:embed/>
                  <p:pic>
                    <p:nvPicPr>
                      <p:cNvPr id="0" name=""/>
                      <p:cNvPicPr/>
                      <p:nvPr/>
                    </p:nvPicPr>
                    <p:blipFill>
                      <a:blip r:embed="rId7"/>
                      <a:stretch>
                        <a:fillRect/>
                      </a:stretch>
                    </p:blipFill>
                    <p:spPr>
                      <a:xfrm>
                        <a:off x="5706035" y="1143000"/>
                        <a:ext cx="2286000" cy="580869"/>
                      </a:xfrm>
                      <a:prstGeom prst="rect">
                        <a:avLst/>
                      </a:prstGeom>
                    </p:spPr>
                  </p:pic>
                </p:oleObj>
              </mc:Fallback>
            </mc:AlternateContent>
          </a:graphicData>
        </a:graphic>
      </p:graphicFrame>
      <p:sp>
        <p:nvSpPr>
          <p:cNvPr id="8" name="矩形 7">
            <a:extLst>
              <a:ext uri="{FF2B5EF4-FFF2-40B4-BE49-F238E27FC236}">
                <a16:creationId xmlns:a16="http://schemas.microsoft.com/office/drawing/2014/main" id="{0698BE70-3C8C-4E6B-ACE4-BB57AC7214A2}"/>
              </a:ext>
            </a:extLst>
          </p:cNvPr>
          <p:cNvSpPr/>
          <p:nvPr/>
        </p:nvSpPr>
        <p:spPr>
          <a:xfrm>
            <a:off x="5105400" y="762000"/>
            <a:ext cx="3505200" cy="338554"/>
          </a:xfrm>
          <a:prstGeom prst="rect">
            <a:avLst/>
          </a:prstGeom>
        </p:spPr>
        <p:txBody>
          <a:bodyPr wrap="square">
            <a:spAutoFit/>
          </a:bodyPr>
          <a:lstStyle/>
          <a:p>
            <a:r>
              <a:rPr lang="zh-CN" altLang="en-US" sz="1600" dirty="0">
                <a:latin typeface="Times New Roman" panose="02020603050405020304" pitchFamily="18" charset="0"/>
              </a:rPr>
              <a:t>线性的演化模型：</a:t>
            </a:r>
            <a:endParaRPr lang="en-US" altLang="zh-CN" sz="1600" dirty="0">
              <a:latin typeface="Times New Roman" panose="02020603050405020304" pitchFamily="18" charset="0"/>
            </a:endParaRPr>
          </a:p>
        </p:txBody>
      </p:sp>
      <p:sp>
        <p:nvSpPr>
          <p:cNvPr id="10" name="文本框 9">
            <a:extLst>
              <a:ext uri="{FF2B5EF4-FFF2-40B4-BE49-F238E27FC236}">
                <a16:creationId xmlns:a16="http://schemas.microsoft.com/office/drawing/2014/main" id="{404EBE80-52B2-4B73-AADB-0025D63876F6}"/>
              </a:ext>
            </a:extLst>
          </p:cNvPr>
          <p:cNvSpPr txBox="1"/>
          <p:nvPr/>
        </p:nvSpPr>
        <p:spPr>
          <a:xfrm>
            <a:off x="876300" y="6213157"/>
            <a:ext cx="8458200" cy="492443"/>
          </a:xfrm>
          <a:prstGeom prst="rect">
            <a:avLst/>
          </a:prstGeom>
          <a:noFill/>
        </p:spPr>
        <p:txBody>
          <a:bodyPr wrap="square" rtlCol="0">
            <a:spAutoFit/>
          </a:bodyPr>
          <a:lstStyle>
            <a:defPPr>
              <a:defRPr lang="zh-CN"/>
            </a:defPPr>
            <a:lvl1pPr algn="l" rtl="0" fontAlgn="base">
              <a:spcBef>
                <a:spcPct val="0"/>
              </a:spcBef>
              <a:spcAft>
                <a:spcPct val="0"/>
              </a:spcAft>
              <a:defRPr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宋体" charset="-122"/>
                <a:cs typeface="+mn-cs"/>
              </a:defRPr>
            </a:lvl2pPr>
            <a:lvl3pPr marL="914400" algn="l" rtl="0" fontAlgn="base">
              <a:spcBef>
                <a:spcPct val="0"/>
              </a:spcBef>
              <a:spcAft>
                <a:spcPct val="0"/>
              </a:spcAft>
              <a:defRPr kern="1200">
                <a:solidFill>
                  <a:schemeClr val="tx1"/>
                </a:solidFill>
                <a:latin typeface="Arial" charset="0"/>
                <a:ea typeface="宋体" charset="-122"/>
                <a:cs typeface="+mn-cs"/>
              </a:defRPr>
            </a:lvl3pPr>
            <a:lvl4pPr marL="1371600" algn="l" rtl="0" fontAlgn="base">
              <a:spcBef>
                <a:spcPct val="0"/>
              </a:spcBef>
              <a:spcAft>
                <a:spcPct val="0"/>
              </a:spcAft>
              <a:defRPr kern="1200">
                <a:solidFill>
                  <a:schemeClr val="tx1"/>
                </a:solidFill>
                <a:latin typeface="Arial" charset="0"/>
                <a:ea typeface="宋体" charset="-122"/>
                <a:cs typeface="+mn-cs"/>
              </a:defRPr>
            </a:lvl4pPr>
            <a:lvl5pPr marL="1828800" algn="l"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a:lstStyle>
          <a:p>
            <a:r>
              <a:rPr lang="en-US" altLang="zh-CN" sz="1300" dirty="0" err="1">
                <a:latin typeface="Times New Roman" panose="02020603050405020304" pitchFamily="18" charset="0"/>
                <a:cs typeface="Times New Roman" panose="02020603050405020304" pitchFamily="18" charset="0"/>
              </a:rPr>
              <a:t>Pierangeli</a:t>
            </a:r>
            <a:r>
              <a:rPr lang="en-US" altLang="zh-CN" sz="1300" dirty="0">
                <a:latin typeface="Times New Roman" panose="02020603050405020304" pitchFamily="18" charset="0"/>
                <a:cs typeface="Times New Roman" panose="02020603050405020304" pitchFamily="18" charset="0"/>
              </a:rPr>
              <a:t> D, </a:t>
            </a:r>
            <a:r>
              <a:rPr lang="en-US" altLang="zh-CN" sz="1300" dirty="0" err="1">
                <a:latin typeface="Times New Roman" panose="02020603050405020304" pitchFamily="18" charset="0"/>
                <a:cs typeface="Times New Roman" panose="02020603050405020304" pitchFamily="18" charset="0"/>
              </a:rPr>
              <a:t>Marcucci</a:t>
            </a:r>
            <a:r>
              <a:rPr lang="en-US" altLang="zh-CN" sz="1300" dirty="0">
                <a:latin typeface="Times New Roman" panose="02020603050405020304" pitchFamily="18" charset="0"/>
                <a:cs typeface="Times New Roman" panose="02020603050405020304" pitchFamily="18" charset="0"/>
              </a:rPr>
              <a:t> G, Conti C. Adiabatic evolution on a spatial-photonic </a:t>
            </a:r>
            <a:r>
              <a:rPr lang="en-US" altLang="zh-CN" sz="1300" dirty="0" err="1">
                <a:latin typeface="Times New Roman" panose="02020603050405020304" pitchFamily="18" charset="0"/>
                <a:cs typeface="Times New Roman" panose="02020603050405020304" pitchFamily="18" charset="0"/>
              </a:rPr>
              <a:t>Ising</a:t>
            </a:r>
            <a:r>
              <a:rPr lang="en-US" altLang="zh-CN" sz="1300" dirty="0">
                <a:latin typeface="Times New Roman" panose="02020603050405020304" pitchFamily="18" charset="0"/>
                <a:cs typeface="Times New Roman" panose="02020603050405020304" pitchFamily="18" charset="0"/>
              </a:rPr>
              <a:t> machine[J]. Optica, 2020, 7(11): 1535-1543.</a:t>
            </a:r>
            <a:endParaRPr lang="zh-CN" altLang="en-US" sz="13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389787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a:extLst>
              <a:ext uri="{FF2B5EF4-FFF2-40B4-BE49-F238E27FC236}">
                <a16:creationId xmlns:a16="http://schemas.microsoft.com/office/drawing/2014/main" id="{5D8CE05C-B53B-4407-AC99-6571FBB2AD88}"/>
              </a:ext>
            </a:extLst>
          </p:cNvPr>
          <p:cNvSpPr/>
          <p:nvPr/>
        </p:nvSpPr>
        <p:spPr>
          <a:xfrm>
            <a:off x="3035357" y="4454099"/>
            <a:ext cx="3918784" cy="1143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标题 1">
            <a:extLst>
              <a:ext uri="{FF2B5EF4-FFF2-40B4-BE49-F238E27FC236}">
                <a16:creationId xmlns:a16="http://schemas.microsoft.com/office/drawing/2014/main" id="{8F33E897-2338-4878-9D92-09B094AD9CAD}"/>
              </a:ext>
            </a:extLst>
          </p:cNvPr>
          <p:cNvSpPr>
            <a:spLocks noGrp="1"/>
          </p:cNvSpPr>
          <p:nvPr>
            <p:ph type="title"/>
          </p:nvPr>
        </p:nvSpPr>
        <p:spPr>
          <a:xfrm>
            <a:off x="1066800" y="152400"/>
            <a:ext cx="6324600" cy="381000"/>
          </a:xfrm>
        </p:spPr>
        <p:txBody>
          <a:bodyPr/>
          <a:lstStyle/>
          <a:p>
            <a:r>
              <a:rPr lang="zh-CN" altLang="en-US" dirty="0"/>
              <a:t>空间光学伊辛机</a:t>
            </a:r>
            <a:r>
              <a:rPr lang="en-US" altLang="zh-CN" dirty="0"/>
              <a:t>-</a:t>
            </a:r>
            <a:r>
              <a:rPr lang="zh-CN" altLang="en-US" dirty="0"/>
              <a:t>规范变换</a:t>
            </a:r>
          </a:p>
        </p:txBody>
      </p:sp>
      <p:sp>
        <p:nvSpPr>
          <p:cNvPr id="4" name="矩形 3">
            <a:extLst>
              <a:ext uri="{FF2B5EF4-FFF2-40B4-BE49-F238E27FC236}">
                <a16:creationId xmlns:a16="http://schemas.microsoft.com/office/drawing/2014/main" id="{C8DE884D-5C8D-446A-A40C-B73EFB486C4B}"/>
              </a:ext>
            </a:extLst>
          </p:cNvPr>
          <p:cNvSpPr/>
          <p:nvPr/>
        </p:nvSpPr>
        <p:spPr>
          <a:xfrm>
            <a:off x="5668572" y="1106512"/>
            <a:ext cx="3505200" cy="338554"/>
          </a:xfrm>
          <a:prstGeom prst="rect">
            <a:avLst/>
          </a:prstGeom>
        </p:spPr>
        <p:txBody>
          <a:bodyPr wrap="square">
            <a:spAutoFit/>
          </a:bodyPr>
          <a:lstStyle/>
          <a:p>
            <a:r>
              <a:rPr lang="zh-CN" altLang="en-US" sz="1600" dirty="0">
                <a:latin typeface="Times New Roman" panose="02020603050405020304" pitchFamily="18" charset="0"/>
              </a:rPr>
              <a:t>出发点：两个</a:t>
            </a:r>
            <a:r>
              <a:rPr lang="en-US" altLang="zh-CN" sz="1600" dirty="0">
                <a:latin typeface="Times New Roman" panose="02020603050405020304" pitchFamily="18" charset="0"/>
              </a:rPr>
              <a:t>SLM</a:t>
            </a:r>
            <a:r>
              <a:rPr lang="zh-CN" altLang="en-US" sz="1600" dirty="0">
                <a:latin typeface="Times New Roman" panose="02020603050405020304" pitchFamily="18" charset="0"/>
              </a:rPr>
              <a:t>之间像素对齐误差</a:t>
            </a:r>
            <a:endParaRPr lang="en-US" altLang="zh-CN" sz="1600" dirty="0">
              <a:latin typeface="Times New Roman" panose="02020603050405020304" pitchFamily="18" charset="0"/>
            </a:endParaRPr>
          </a:p>
        </p:txBody>
      </p:sp>
      <p:sp>
        <p:nvSpPr>
          <p:cNvPr id="6" name="矩形 5">
            <a:extLst>
              <a:ext uri="{FF2B5EF4-FFF2-40B4-BE49-F238E27FC236}">
                <a16:creationId xmlns:a16="http://schemas.microsoft.com/office/drawing/2014/main" id="{00E2518C-9165-40C3-9B2F-C23F3D8B5A23}"/>
              </a:ext>
            </a:extLst>
          </p:cNvPr>
          <p:cNvSpPr/>
          <p:nvPr/>
        </p:nvSpPr>
        <p:spPr>
          <a:xfrm>
            <a:off x="5668572" y="1580267"/>
            <a:ext cx="3505200" cy="584775"/>
          </a:xfrm>
          <a:prstGeom prst="rect">
            <a:avLst/>
          </a:prstGeom>
        </p:spPr>
        <p:txBody>
          <a:bodyPr wrap="square">
            <a:spAutoFit/>
          </a:bodyPr>
          <a:lstStyle/>
          <a:p>
            <a:r>
              <a:rPr lang="zh-CN" altLang="en-US" sz="1600" dirty="0">
                <a:latin typeface="Times New Roman" panose="02020603050405020304" pitchFamily="18" charset="0"/>
              </a:rPr>
              <a:t>对于</a:t>
            </a:r>
            <a:r>
              <a:rPr lang="en-US" altLang="zh-CN" sz="1600" dirty="0">
                <a:latin typeface="Times New Roman" panose="02020603050405020304" pitchFamily="18" charset="0"/>
              </a:rPr>
              <a:t>Mattis</a:t>
            </a:r>
            <a:r>
              <a:rPr lang="zh-CN" altLang="en-US" sz="1600" dirty="0">
                <a:latin typeface="Times New Roman" panose="02020603050405020304" pitchFamily="18" charset="0"/>
              </a:rPr>
              <a:t>自旋玻璃模型：</a:t>
            </a:r>
            <a:endParaRPr lang="en-US" altLang="zh-CN" sz="1600" dirty="0">
              <a:latin typeface="Times New Roman" panose="02020603050405020304" pitchFamily="18" charset="0"/>
            </a:endParaRPr>
          </a:p>
          <a:p>
            <a:endParaRPr lang="en-US" altLang="zh-CN" sz="1600" dirty="0">
              <a:latin typeface="Times New Roman" panose="02020603050405020304" pitchFamily="18" charset="0"/>
            </a:endParaRPr>
          </a:p>
        </p:txBody>
      </p:sp>
      <p:graphicFrame>
        <p:nvGraphicFramePr>
          <p:cNvPr id="3" name="对象 2">
            <a:extLst>
              <a:ext uri="{FF2B5EF4-FFF2-40B4-BE49-F238E27FC236}">
                <a16:creationId xmlns:a16="http://schemas.microsoft.com/office/drawing/2014/main" id="{7AA41F45-6255-455D-8EDF-106E2DF9DBE7}"/>
              </a:ext>
            </a:extLst>
          </p:cNvPr>
          <p:cNvGraphicFramePr>
            <a:graphicFrameLocks noChangeAspect="1"/>
          </p:cNvGraphicFramePr>
          <p:nvPr>
            <p:extLst>
              <p:ext uri="{D42A27DB-BD31-4B8C-83A1-F6EECF244321}">
                <p14:modId xmlns:p14="http://schemas.microsoft.com/office/powerpoint/2010/main" val="4000176018"/>
              </p:ext>
            </p:extLst>
          </p:nvPr>
        </p:nvGraphicFramePr>
        <p:xfrm>
          <a:off x="6749050" y="2065025"/>
          <a:ext cx="1350106" cy="466703"/>
        </p:xfrm>
        <a:graphic>
          <a:graphicData uri="http://schemas.openxmlformats.org/presentationml/2006/ole">
            <mc:AlternateContent xmlns:mc="http://schemas.openxmlformats.org/markup-compatibility/2006">
              <mc:Choice xmlns:v="urn:schemas-microsoft-com:vml" Requires="v">
                <p:oleObj spid="_x0000_s11638" name="Equation" r:id="rId3" imgW="1028520" imgH="355320" progId="Equation.DSMT4">
                  <p:embed/>
                </p:oleObj>
              </mc:Choice>
              <mc:Fallback>
                <p:oleObj name="Equation" r:id="rId3" imgW="1028520" imgH="355320" progId="Equation.DSMT4">
                  <p:embed/>
                  <p:pic>
                    <p:nvPicPr>
                      <p:cNvPr id="0" name=""/>
                      <p:cNvPicPr/>
                      <p:nvPr/>
                    </p:nvPicPr>
                    <p:blipFill>
                      <a:blip r:embed="rId4"/>
                      <a:stretch>
                        <a:fillRect/>
                      </a:stretch>
                    </p:blipFill>
                    <p:spPr>
                      <a:xfrm>
                        <a:off x="6749050" y="2065025"/>
                        <a:ext cx="1350106" cy="466703"/>
                      </a:xfrm>
                      <a:prstGeom prst="rect">
                        <a:avLst/>
                      </a:prstGeom>
                    </p:spPr>
                  </p:pic>
                </p:oleObj>
              </mc:Fallback>
            </mc:AlternateContent>
          </a:graphicData>
        </a:graphic>
      </p:graphicFrame>
      <p:sp>
        <p:nvSpPr>
          <p:cNvPr id="7" name="矩形 6">
            <a:extLst>
              <a:ext uri="{FF2B5EF4-FFF2-40B4-BE49-F238E27FC236}">
                <a16:creationId xmlns:a16="http://schemas.microsoft.com/office/drawing/2014/main" id="{431C7C0B-DF16-4C12-863B-2DCAC96148CA}"/>
              </a:ext>
            </a:extLst>
          </p:cNvPr>
          <p:cNvSpPr/>
          <p:nvPr/>
        </p:nvSpPr>
        <p:spPr>
          <a:xfrm>
            <a:off x="5734977" y="2633246"/>
            <a:ext cx="3505200" cy="338554"/>
          </a:xfrm>
          <a:prstGeom prst="rect">
            <a:avLst/>
          </a:prstGeom>
        </p:spPr>
        <p:txBody>
          <a:bodyPr wrap="square">
            <a:spAutoFit/>
          </a:bodyPr>
          <a:lstStyle/>
          <a:p>
            <a:r>
              <a:rPr lang="zh-CN" altLang="en-US" sz="1600" dirty="0">
                <a:latin typeface="Times New Roman" panose="02020603050405020304" pitchFamily="18" charset="0"/>
              </a:rPr>
              <a:t>有规范变换：</a:t>
            </a:r>
            <a:endParaRPr lang="en-US" altLang="zh-CN" sz="1600" dirty="0">
              <a:latin typeface="Times New Roman" panose="02020603050405020304" pitchFamily="18" charset="0"/>
            </a:endParaRPr>
          </a:p>
        </p:txBody>
      </p:sp>
      <p:graphicFrame>
        <p:nvGraphicFramePr>
          <p:cNvPr id="9" name="对象 8">
            <a:extLst>
              <a:ext uri="{FF2B5EF4-FFF2-40B4-BE49-F238E27FC236}">
                <a16:creationId xmlns:a16="http://schemas.microsoft.com/office/drawing/2014/main" id="{9C32E85B-FA43-413A-B909-C55C2BC26C09}"/>
              </a:ext>
            </a:extLst>
          </p:cNvPr>
          <p:cNvGraphicFramePr>
            <a:graphicFrameLocks noChangeAspect="1"/>
          </p:cNvGraphicFramePr>
          <p:nvPr>
            <p:extLst>
              <p:ext uri="{D42A27DB-BD31-4B8C-83A1-F6EECF244321}">
                <p14:modId xmlns:p14="http://schemas.microsoft.com/office/powerpoint/2010/main" val="415060883"/>
              </p:ext>
            </p:extLst>
          </p:nvPr>
        </p:nvGraphicFramePr>
        <p:xfrm>
          <a:off x="7117395" y="2643773"/>
          <a:ext cx="957872" cy="372713"/>
        </p:xfrm>
        <a:graphic>
          <a:graphicData uri="http://schemas.openxmlformats.org/presentationml/2006/ole">
            <mc:AlternateContent xmlns:mc="http://schemas.openxmlformats.org/markup-compatibility/2006">
              <mc:Choice xmlns:v="urn:schemas-microsoft-com:vml" Requires="v">
                <p:oleObj spid="_x0000_s11639" name="Equation" r:id="rId5" imgW="622080" imgH="241200" progId="Equation.DSMT4">
                  <p:embed/>
                </p:oleObj>
              </mc:Choice>
              <mc:Fallback>
                <p:oleObj name="Equation" r:id="rId5" imgW="622080" imgH="241200" progId="Equation.DSMT4">
                  <p:embed/>
                  <p:pic>
                    <p:nvPicPr>
                      <p:cNvPr id="3" name="对象 2">
                        <a:extLst>
                          <a:ext uri="{FF2B5EF4-FFF2-40B4-BE49-F238E27FC236}">
                            <a16:creationId xmlns:a16="http://schemas.microsoft.com/office/drawing/2014/main" id="{7AA41F45-6255-455D-8EDF-106E2DF9DBE7}"/>
                          </a:ext>
                        </a:extLst>
                      </p:cNvPr>
                      <p:cNvPicPr/>
                      <p:nvPr/>
                    </p:nvPicPr>
                    <p:blipFill>
                      <a:blip r:embed="rId6"/>
                      <a:stretch>
                        <a:fillRect/>
                      </a:stretch>
                    </p:blipFill>
                    <p:spPr>
                      <a:xfrm>
                        <a:off x="7117395" y="2643773"/>
                        <a:ext cx="957872" cy="372713"/>
                      </a:xfrm>
                      <a:prstGeom prst="rect">
                        <a:avLst/>
                      </a:prstGeom>
                    </p:spPr>
                  </p:pic>
                </p:oleObj>
              </mc:Fallback>
            </mc:AlternateContent>
          </a:graphicData>
        </a:graphic>
      </p:graphicFrame>
      <p:graphicFrame>
        <p:nvGraphicFramePr>
          <p:cNvPr id="10" name="对象 9">
            <a:extLst>
              <a:ext uri="{FF2B5EF4-FFF2-40B4-BE49-F238E27FC236}">
                <a16:creationId xmlns:a16="http://schemas.microsoft.com/office/drawing/2014/main" id="{F3C73428-EA89-4614-BB45-3397DAD715BB}"/>
              </a:ext>
            </a:extLst>
          </p:cNvPr>
          <p:cNvGraphicFramePr>
            <a:graphicFrameLocks noChangeAspect="1"/>
          </p:cNvGraphicFramePr>
          <p:nvPr>
            <p:extLst>
              <p:ext uri="{D42A27DB-BD31-4B8C-83A1-F6EECF244321}">
                <p14:modId xmlns:p14="http://schemas.microsoft.com/office/powerpoint/2010/main" val="3637404252"/>
              </p:ext>
            </p:extLst>
          </p:nvPr>
        </p:nvGraphicFramePr>
        <p:xfrm>
          <a:off x="8155809" y="2670853"/>
          <a:ext cx="735971" cy="390175"/>
        </p:xfrm>
        <a:graphic>
          <a:graphicData uri="http://schemas.openxmlformats.org/presentationml/2006/ole">
            <mc:AlternateContent xmlns:mc="http://schemas.openxmlformats.org/markup-compatibility/2006">
              <mc:Choice xmlns:v="urn:schemas-microsoft-com:vml" Requires="v">
                <p:oleObj spid="_x0000_s11640" name="Equation" r:id="rId7" imgW="482400" imgH="253800" progId="Equation.DSMT4">
                  <p:embed/>
                </p:oleObj>
              </mc:Choice>
              <mc:Fallback>
                <p:oleObj name="Equation" r:id="rId7" imgW="482400" imgH="253800" progId="Equation.DSMT4">
                  <p:embed/>
                  <p:pic>
                    <p:nvPicPr>
                      <p:cNvPr id="9" name="对象 8">
                        <a:extLst>
                          <a:ext uri="{FF2B5EF4-FFF2-40B4-BE49-F238E27FC236}">
                            <a16:creationId xmlns:a16="http://schemas.microsoft.com/office/drawing/2014/main" id="{9C32E85B-FA43-413A-B909-C55C2BC26C09}"/>
                          </a:ext>
                        </a:extLst>
                      </p:cNvPr>
                      <p:cNvPicPr/>
                      <p:nvPr/>
                    </p:nvPicPr>
                    <p:blipFill>
                      <a:blip r:embed="rId8"/>
                      <a:stretch>
                        <a:fillRect/>
                      </a:stretch>
                    </p:blipFill>
                    <p:spPr>
                      <a:xfrm>
                        <a:off x="8155809" y="2670853"/>
                        <a:ext cx="735971" cy="390175"/>
                      </a:xfrm>
                      <a:prstGeom prst="rect">
                        <a:avLst/>
                      </a:prstGeom>
                    </p:spPr>
                  </p:pic>
                </p:oleObj>
              </mc:Fallback>
            </mc:AlternateContent>
          </a:graphicData>
        </a:graphic>
      </p:graphicFrame>
      <p:sp>
        <p:nvSpPr>
          <p:cNvPr id="11" name="矩形 10">
            <a:extLst>
              <a:ext uri="{FF2B5EF4-FFF2-40B4-BE49-F238E27FC236}">
                <a16:creationId xmlns:a16="http://schemas.microsoft.com/office/drawing/2014/main" id="{B8BA46E7-C243-453C-B679-904EB8B1BF40}"/>
              </a:ext>
            </a:extLst>
          </p:cNvPr>
          <p:cNvSpPr/>
          <p:nvPr/>
        </p:nvSpPr>
        <p:spPr>
          <a:xfrm>
            <a:off x="5751348" y="3149026"/>
            <a:ext cx="3339648" cy="584774"/>
          </a:xfrm>
          <a:prstGeom prst="rect">
            <a:avLst/>
          </a:prstGeom>
        </p:spPr>
        <p:txBody>
          <a:bodyPr wrap="square">
            <a:spAutoFit/>
          </a:bodyPr>
          <a:lstStyle/>
          <a:p>
            <a:r>
              <a:rPr lang="zh-CN" altLang="en-US" sz="1600" dirty="0">
                <a:latin typeface="Times New Roman" panose="02020603050405020304" pitchFamily="18" charset="0"/>
              </a:rPr>
              <a:t>相互作用强度的不均匀性被转移到自旋中：</a:t>
            </a:r>
            <a:endParaRPr lang="en-US" altLang="zh-CN" sz="1600" dirty="0">
              <a:latin typeface="Times New Roman" panose="02020603050405020304" pitchFamily="18" charset="0"/>
            </a:endParaRPr>
          </a:p>
        </p:txBody>
      </p:sp>
      <p:graphicFrame>
        <p:nvGraphicFramePr>
          <p:cNvPr id="12" name="对象 11">
            <a:extLst>
              <a:ext uri="{FF2B5EF4-FFF2-40B4-BE49-F238E27FC236}">
                <a16:creationId xmlns:a16="http://schemas.microsoft.com/office/drawing/2014/main" id="{760BDE9A-4009-4963-951D-5F1101BF9C49}"/>
              </a:ext>
            </a:extLst>
          </p:cNvPr>
          <p:cNvGraphicFramePr>
            <a:graphicFrameLocks noChangeAspect="1"/>
          </p:cNvGraphicFramePr>
          <p:nvPr>
            <p:extLst>
              <p:ext uri="{D42A27DB-BD31-4B8C-83A1-F6EECF244321}">
                <p14:modId xmlns:p14="http://schemas.microsoft.com/office/powerpoint/2010/main" val="1278388996"/>
              </p:ext>
            </p:extLst>
          </p:nvPr>
        </p:nvGraphicFramePr>
        <p:xfrm>
          <a:off x="6544628" y="3810000"/>
          <a:ext cx="1588470" cy="517176"/>
        </p:xfrm>
        <a:graphic>
          <a:graphicData uri="http://schemas.openxmlformats.org/presentationml/2006/ole">
            <mc:AlternateContent xmlns:mc="http://schemas.openxmlformats.org/markup-compatibility/2006">
              <mc:Choice xmlns:v="urn:schemas-microsoft-com:vml" Requires="v">
                <p:oleObj spid="_x0000_s11641" name="Equation" r:id="rId9" imgW="1091880" imgH="355320" progId="Equation.DSMT4">
                  <p:embed/>
                </p:oleObj>
              </mc:Choice>
              <mc:Fallback>
                <p:oleObj name="Equation" r:id="rId9" imgW="1091880" imgH="355320" progId="Equation.DSMT4">
                  <p:embed/>
                  <p:pic>
                    <p:nvPicPr>
                      <p:cNvPr id="3" name="对象 2">
                        <a:extLst>
                          <a:ext uri="{FF2B5EF4-FFF2-40B4-BE49-F238E27FC236}">
                            <a16:creationId xmlns:a16="http://schemas.microsoft.com/office/drawing/2014/main" id="{7AA41F45-6255-455D-8EDF-106E2DF9DBE7}"/>
                          </a:ext>
                        </a:extLst>
                      </p:cNvPr>
                      <p:cNvPicPr/>
                      <p:nvPr/>
                    </p:nvPicPr>
                    <p:blipFill>
                      <a:blip r:embed="rId10"/>
                      <a:stretch>
                        <a:fillRect/>
                      </a:stretch>
                    </p:blipFill>
                    <p:spPr>
                      <a:xfrm>
                        <a:off x="6544628" y="3810000"/>
                        <a:ext cx="1588470" cy="517176"/>
                      </a:xfrm>
                      <a:prstGeom prst="rect">
                        <a:avLst/>
                      </a:prstGeom>
                    </p:spPr>
                  </p:pic>
                </p:oleObj>
              </mc:Fallback>
            </mc:AlternateContent>
          </a:graphicData>
        </a:graphic>
      </p:graphicFrame>
      <p:sp>
        <p:nvSpPr>
          <p:cNvPr id="14" name="矩形 13">
            <a:extLst>
              <a:ext uri="{FF2B5EF4-FFF2-40B4-BE49-F238E27FC236}">
                <a16:creationId xmlns:a16="http://schemas.microsoft.com/office/drawing/2014/main" id="{FD6FC275-67D6-48FD-91FE-186200EA8C6F}"/>
              </a:ext>
            </a:extLst>
          </p:cNvPr>
          <p:cNvSpPr/>
          <p:nvPr/>
        </p:nvSpPr>
        <p:spPr>
          <a:xfrm>
            <a:off x="3059938" y="4530299"/>
            <a:ext cx="1858297" cy="830997"/>
          </a:xfrm>
          <a:prstGeom prst="rect">
            <a:avLst/>
          </a:prstGeom>
        </p:spPr>
        <p:txBody>
          <a:bodyPr wrap="square">
            <a:spAutoFit/>
          </a:bodyPr>
          <a:lstStyle/>
          <a:p>
            <a:r>
              <a:rPr lang="zh-CN" altLang="en-US" sz="1600" dirty="0">
                <a:latin typeface="Times New Roman" panose="02020603050405020304" pitchFamily="18" charset="0"/>
              </a:rPr>
              <a:t>幅度调制</a:t>
            </a:r>
            <a:endParaRPr lang="en-US" altLang="zh-CN" sz="1600" dirty="0">
              <a:latin typeface="Times New Roman" panose="02020603050405020304" pitchFamily="18" charset="0"/>
            </a:endParaRPr>
          </a:p>
          <a:p>
            <a:r>
              <a:rPr lang="zh-CN" altLang="en-US" sz="1600" dirty="0">
                <a:latin typeface="Times New Roman" panose="02020603050405020304" pitchFamily="18" charset="0"/>
              </a:rPr>
              <a:t> </a:t>
            </a:r>
            <a:endParaRPr lang="en-US" altLang="zh-CN" sz="1600" baseline="-25000" dirty="0">
              <a:latin typeface="Times New Roman" panose="02020603050405020304" pitchFamily="18" charset="0"/>
            </a:endParaRPr>
          </a:p>
          <a:p>
            <a:r>
              <a:rPr lang="zh-CN" altLang="en-US" sz="1600" dirty="0">
                <a:latin typeface="Times New Roman" panose="02020603050405020304" pitchFamily="18" charset="0"/>
              </a:rPr>
              <a:t>相位调制 </a:t>
            </a:r>
            <a:endParaRPr lang="en-US" altLang="zh-CN" sz="1600" dirty="0">
              <a:latin typeface="Times New Roman" panose="02020603050405020304" pitchFamily="18" charset="0"/>
            </a:endParaRPr>
          </a:p>
        </p:txBody>
      </p:sp>
      <p:graphicFrame>
        <p:nvGraphicFramePr>
          <p:cNvPr id="15" name="对象 14">
            <a:extLst>
              <a:ext uri="{FF2B5EF4-FFF2-40B4-BE49-F238E27FC236}">
                <a16:creationId xmlns:a16="http://schemas.microsoft.com/office/drawing/2014/main" id="{71134369-2EE5-403B-A912-615B2F16209D}"/>
              </a:ext>
            </a:extLst>
          </p:cNvPr>
          <p:cNvGraphicFramePr>
            <a:graphicFrameLocks noChangeAspect="1"/>
          </p:cNvGraphicFramePr>
          <p:nvPr>
            <p:extLst>
              <p:ext uri="{D42A27DB-BD31-4B8C-83A1-F6EECF244321}">
                <p14:modId xmlns:p14="http://schemas.microsoft.com/office/powerpoint/2010/main" val="691412670"/>
              </p:ext>
            </p:extLst>
          </p:nvPr>
        </p:nvGraphicFramePr>
        <p:xfrm>
          <a:off x="4013338" y="4951359"/>
          <a:ext cx="752497" cy="458531"/>
        </p:xfrm>
        <a:graphic>
          <a:graphicData uri="http://schemas.openxmlformats.org/presentationml/2006/ole">
            <mc:AlternateContent xmlns:mc="http://schemas.openxmlformats.org/markup-compatibility/2006">
              <mc:Choice xmlns:v="urn:schemas-microsoft-com:vml" Requires="v">
                <p:oleObj spid="_x0000_s11642" name="Equation" r:id="rId11" imgW="647640" imgH="393480" progId="Equation.DSMT4">
                  <p:embed/>
                </p:oleObj>
              </mc:Choice>
              <mc:Fallback>
                <p:oleObj name="Equation" r:id="rId11" imgW="647640" imgH="393480" progId="Equation.DSMT4">
                  <p:embed/>
                  <p:pic>
                    <p:nvPicPr>
                      <p:cNvPr id="9" name="对象 8">
                        <a:extLst>
                          <a:ext uri="{FF2B5EF4-FFF2-40B4-BE49-F238E27FC236}">
                            <a16:creationId xmlns:a16="http://schemas.microsoft.com/office/drawing/2014/main" id="{9C32E85B-FA43-413A-B909-C55C2BC26C09}"/>
                          </a:ext>
                        </a:extLst>
                      </p:cNvPr>
                      <p:cNvPicPr/>
                      <p:nvPr/>
                    </p:nvPicPr>
                    <p:blipFill>
                      <a:blip r:embed="rId12"/>
                      <a:stretch>
                        <a:fillRect/>
                      </a:stretch>
                    </p:blipFill>
                    <p:spPr>
                      <a:xfrm>
                        <a:off x="4013338" y="4951359"/>
                        <a:ext cx="752497" cy="458531"/>
                      </a:xfrm>
                      <a:prstGeom prst="rect">
                        <a:avLst/>
                      </a:prstGeom>
                    </p:spPr>
                  </p:pic>
                </p:oleObj>
              </mc:Fallback>
            </mc:AlternateContent>
          </a:graphicData>
        </a:graphic>
      </p:graphicFrame>
      <p:graphicFrame>
        <p:nvGraphicFramePr>
          <p:cNvPr id="16" name="对象 15">
            <a:extLst>
              <a:ext uri="{FF2B5EF4-FFF2-40B4-BE49-F238E27FC236}">
                <a16:creationId xmlns:a16="http://schemas.microsoft.com/office/drawing/2014/main" id="{15DCAFD7-CBCE-4F09-812E-84291CC4183C}"/>
              </a:ext>
            </a:extLst>
          </p:cNvPr>
          <p:cNvGraphicFramePr>
            <a:graphicFrameLocks noChangeAspect="1"/>
          </p:cNvGraphicFramePr>
          <p:nvPr>
            <p:extLst>
              <p:ext uri="{D42A27DB-BD31-4B8C-83A1-F6EECF244321}">
                <p14:modId xmlns:p14="http://schemas.microsoft.com/office/powerpoint/2010/main" val="3479799316"/>
              </p:ext>
            </p:extLst>
          </p:nvPr>
        </p:nvGraphicFramePr>
        <p:xfrm>
          <a:off x="4003835" y="4526274"/>
          <a:ext cx="217488" cy="317500"/>
        </p:xfrm>
        <a:graphic>
          <a:graphicData uri="http://schemas.openxmlformats.org/presentationml/2006/ole">
            <mc:AlternateContent xmlns:mc="http://schemas.openxmlformats.org/markup-compatibility/2006">
              <mc:Choice xmlns:v="urn:schemas-microsoft-com:vml" Requires="v">
                <p:oleObj spid="_x0000_s11643" name="Equation" r:id="rId13" imgW="164880" imgH="241200" progId="Equation.DSMT4">
                  <p:embed/>
                </p:oleObj>
              </mc:Choice>
              <mc:Fallback>
                <p:oleObj name="Equation" r:id="rId13" imgW="164880" imgH="241200" progId="Equation.DSMT4">
                  <p:embed/>
                  <p:pic>
                    <p:nvPicPr>
                      <p:cNvPr id="15" name="对象 14">
                        <a:extLst>
                          <a:ext uri="{FF2B5EF4-FFF2-40B4-BE49-F238E27FC236}">
                            <a16:creationId xmlns:a16="http://schemas.microsoft.com/office/drawing/2014/main" id="{71134369-2EE5-403B-A912-615B2F16209D}"/>
                          </a:ext>
                        </a:extLst>
                      </p:cNvPr>
                      <p:cNvPicPr/>
                      <p:nvPr/>
                    </p:nvPicPr>
                    <p:blipFill>
                      <a:blip r:embed="rId14"/>
                      <a:stretch>
                        <a:fillRect/>
                      </a:stretch>
                    </p:blipFill>
                    <p:spPr>
                      <a:xfrm>
                        <a:off x="4003835" y="4526274"/>
                        <a:ext cx="217488" cy="317500"/>
                      </a:xfrm>
                      <a:prstGeom prst="rect">
                        <a:avLst/>
                      </a:prstGeom>
                    </p:spPr>
                  </p:pic>
                </p:oleObj>
              </mc:Fallback>
            </mc:AlternateContent>
          </a:graphicData>
        </a:graphic>
      </p:graphicFrame>
      <p:sp>
        <p:nvSpPr>
          <p:cNvPr id="17" name="箭头: 右 16">
            <a:extLst>
              <a:ext uri="{FF2B5EF4-FFF2-40B4-BE49-F238E27FC236}">
                <a16:creationId xmlns:a16="http://schemas.microsoft.com/office/drawing/2014/main" id="{06679CDF-A30B-4884-AEFE-3B3A26018553}"/>
              </a:ext>
            </a:extLst>
          </p:cNvPr>
          <p:cNvSpPr/>
          <p:nvPr/>
        </p:nvSpPr>
        <p:spPr>
          <a:xfrm>
            <a:off x="4842035" y="4843774"/>
            <a:ext cx="323185" cy="2199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a:extLst>
              <a:ext uri="{FF2B5EF4-FFF2-40B4-BE49-F238E27FC236}">
                <a16:creationId xmlns:a16="http://schemas.microsoft.com/office/drawing/2014/main" id="{38684399-12A0-4A7B-BC95-F6CA4BB2C508}"/>
              </a:ext>
            </a:extLst>
          </p:cNvPr>
          <p:cNvSpPr/>
          <p:nvPr/>
        </p:nvSpPr>
        <p:spPr>
          <a:xfrm>
            <a:off x="5533103" y="4495800"/>
            <a:ext cx="1858297" cy="830997"/>
          </a:xfrm>
          <a:prstGeom prst="rect">
            <a:avLst/>
          </a:prstGeom>
        </p:spPr>
        <p:txBody>
          <a:bodyPr wrap="square">
            <a:spAutoFit/>
          </a:bodyPr>
          <a:lstStyle/>
          <a:p>
            <a:r>
              <a:rPr lang="zh-CN" altLang="en-US" sz="1600" dirty="0">
                <a:solidFill>
                  <a:srgbClr val="FF0000"/>
                </a:solidFill>
                <a:latin typeface="Times New Roman" panose="02020603050405020304" pitchFamily="18" charset="0"/>
              </a:rPr>
              <a:t>相位调制</a:t>
            </a:r>
            <a:endParaRPr lang="en-US" altLang="zh-CN" sz="1600" dirty="0">
              <a:solidFill>
                <a:srgbClr val="FF0000"/>
              </a:solidFill>
              <a:latin typeface="Times New Roman" panose="02020603050405020304" pitchFamily="18" charset="0"/>
            </a:endParaRPr>
          </a:p>
          <a:p>
            <a:r>
              <a:rPr lang="zh-CN" altLang="en-US" sz="1600" dirty="0">
                <a:latin typeface="Times New Roman" panose="02020603050405020304" pitchFamily="18" charset="0"/>
              </a:rPr>
              <a:t> </a:t>
            </a:r>
            <a:endParaRPr lang="en-US" altLang="zh-CN" sz="1600" baseline="-25000" dirty="0">
              <a:latin typeface="Times New Roman" panose="02020603050405020304" pitchFamily="18" charset="0"/>
            </a:endParaRPr>
          </a:p>
          <a:p>
            <a:endParaRPr lang="en-US" altLang="zh-CN" sz="1600" dirty="0">
              <a:latin typeface="Times New Roman" panose="02020603050405020304" pitchFamily="18" charset="0"/>
            </a:endParaRPr>
          </a:p>
        </p:txBody>
      </p:sp>
      <p:graphicFrame>
        <p:nvGraphicFramePr>
          <p:cNvPr id="19" name="对象 18">
            <a:extLst>
              <a:ext uri="{FF2B5EF4-FFF2-40B4-BE49-F238E27FC236}">
                <a16:creationId xmlns:a16="http://schemas.microsoft.com/office/drawing/2014/main" id="{D2D8D2A5-B932-4494-9B64-1BD29672D726}"/>
              </a:ext>
            </a:extLst>
          </p:cNvPr>
          <p:cNvGraphicFramePr>
            <a:graphicFrameLocks noChangeAspect="1"/>
          </p:cNvGraphicFramePr>
          <p:nvPr>
            <p:extLst>
              <p:ext uri="{D42A27DB-BD31-4B8C-83A1-F6EECF244321}">
                <p14:modId xmlns:p14="http://schemas.microsoft.com/office/powerpoint/2010/main" val="560806619"/>
              </p:ext>
            </p:extLst>
          </p:nvPr>
        </p:nvGraphicFramePr>
        <p:xfrm>
          <a:off x="5354509" y="4796205"/>
          <a:ext cx="1446212" cy="458788"/>
        </p:xfrm>
        <a:graphic>
          <a:graphicData uri="http://schemas.openxmlformats.org/presentationml/2006/ole">
            <mc:AlternateContent xmlns:mc="http://schemas.openxmlformats.org/markup-compatibility/2006">
              <mc:Choice xmlns:v="urn:schemas-microsoft-com:vml" Requires="v">
                <p:oleObj spid="_x0000_s11644" name="Equation" r:id="rId15" imgW="1244520" imgH="393480" progId="Equation.DSMT4">
                  <p:embed/>
                </p:oleObj>
              </mc:Choice>
              <mc:Fallback>
                <p:oleObj name="Equation" r:id="rId15" imgW="1244520" imgH="393480" progId="Equation.DSMT4">
                  <p:embed/>
                  <p:pic>
                    <p:nvPicPr>
                      <p:cNvPr id="15" name="对象 14">
                        <a:extLst>
                          <a:ext uri="{FF2B5EF4-FFF2-40B4-BE49-F238E27FC236}">
                            <a16:creationId xmlns:a16="http://schemas.microsoft.com/office/drawing/2014/main" id="{71134369-2EE5-403B-A912-615B2F16209D}"/>
                          </a:ext>
                        </a:extLst>
                      </p:cNvPr>
                      <p:cNvPicPr/>
                      <p:nvPr/>
                    </p:nvPicPr>
                    <p:blipFill>
                      <a:blip r:embed="rId16"/>
                      <a:stretch>
                        <a:fillRect/>
                      </a:stretch>
                    </p:blipFill>
                    <p:spPr>
                      <a:xfrm>
                        <a:off x="5354509" y="4796205"/>
                        <a:ext cx="1446212" cy="458788"/>
                      </a:xfrm>
                      <a:prstGeom prst="rect">
                        <a:avLst/>
                      </a:prstGeom>
                    </p:spPr>
                  </p:pic>
                </p:oleObj>
              </mc:Fallback>
            </mc:AlternateContent>
          </a:graphicData>
        </a:graphic>
      </p:graphicFrame>
      <p:graphicFrame>
        <p:nvGraphicFramePr>
          <p:cNvPr id="21" name="对象 20">
            <a:extLst>
              <a:ext uri="{FF2B5EF4-FFF2-40B4-BE49-F238E27FC236}">
                <a16:creationId xmlns:a16="http://schemas.microsoft.com/office/drawing/2014/main" id="{E1777A63-E2BA-49E8-843E-FC82ACD2014D}"/>
              </a:ext>
            </a:extLst>
          </p:cNvPr>
          <p:cNvGraphicFramePr>
            <a:graphicFrameLocks noChangeAspect="1"/>
          </p:cNvGraphicFramePr>
          <p:nvPr>
            <p:extLst>
              <p:ext uri="{D42A27DB-BD31-4B8C-83A1-F6EECF244321}">
                <p14:modId xmlns:p14="http://schemas.microsoft.com/office/powerpoint/2010/main" val="2187799948"/>
              </p:ext>
            </p:extLst>
          </p:nvPr>
        </p:nvGraphicFramePr>
        <p:xfrm>
          <a:off x="5533103" y="5228004"/>
          <a:ext cx="1017588" cy="280987"/>
        </p:xfrm>
        <a:graphic>
          <a:graphicData uri="http://schemas.openxmlformats.org/presentationml/2006/ole">
            <mc:AlternateContent xmlns:mc="http://schemas.openxmlformats.org/markup-compatibility/2006">
              <mc:Choice xmlns:v="urn:schemas-microsoft-com:vml" Requires="v">
                <p:oleObj spid="_x0000_s11645" name="Equation" r:id="rId17" imgW="876240" imgH="241200" progId="Equation.DSMT4">
                  <p:embed/>
                </p:oleObj>
              </mc:Choice>
              <mc:Fallback>
                <p:oleObj name="Equation" r:id="rId17" imgW="876240" imgH="241200" progId="Equation.DSMT4">
                  <p:embed/>
                  <p:pic>
                    <p:nvPicPr>
                      <p:cNvPr id="15" name="对象 14">
                        <a:extLst>
                          <a:ext uri="{FF2B5EF4-FFF2-40B4-BE49-F238E27FC236}">
                            <a16:creationId xmlns:a16="http://schemas.microsoft.com/office/drawing/2014/main" id="{71134369-2EE5-403B-A912-615B2F16209D}"/>
                          </a:ext>
                        </a:extLst>
                      </p:cNvPr>
                      <p:cNvPicPr/>
                      <p:nvPr/>
                    </p:nvPicPr>
                    <p:blipFill>
                      <a:blip r:embed="rId18"/>
                      <a:stretch>
                        <a:fillRect/>
                      </a:stretch>
                    </p:blipFill>
                    <p:spPr>
                      <a:xfrm>
                        <a:off x="5533103" y="5228004"/>
                        <a:ext cx="1017588" cy="280987"/>
                      </a:xfrm>
                      <a:prstGeom prst="rect">
                        <a:avLst/>
                      </a:prstGeom>
                    </p:spPr>
                  </p:pic>
                </p:oleObj>
              </mc:Fallback>
            </mc:AlternateContent>
          </a:graphicData>
        </a:graphic>
      </p:graphicFrame>
      <p:pic>
        <p:nvPicPr>
          <p:cNvPr id="22" name="图片 21">
            <a:extLst>
              <a:ext uri="{FF2B5EF4-FFF2-40B4-BE49-F238E27FC236}">
                <a16:creationId xmlns:a16="http://schemas.microsoft.com/office/drawing/2014/main" id="{CD9B133E-9BA8-4968-90E6-F685CD1E55CA}"/>
              </a:ext>
            </a:extLst>
          </p:cNvPr>
          <p:cNvPicPr>
            <a:picLocks noChangeAspect="1"/>
          </p:cNvPicPr>
          <p:nvPr/>
        </p:nvPicPr>
        <p:blipFill>
          <a:blip r:embed="rId19"/>
          <a:stretch>
            <a:fillRect/>
          </a:stretch>
        </p:blipFill>
        <p:spPr>
          <a:xfrm>
            <a:off x="988191" y="732006"/>
            <a:ext cx="4680381" cy="3441993"/>
          </a:xfrm>
          <a:prstGeom prst="rect">
            <a:avLst/>
          </a:prstGeom>
        </p:spPr>
      </p:pic>
      <p:sp>
        <p:nvSpPr>
          <p:cNvPr id="23" name="文本框 22">
            <a:extLst>
              <a:ext uri="{FF2B5EF4-FFF2-40B4-BE49-F238E27FC236}">
                <a16:creationId xmlns:a16="http://schemas.microsoft.com/office/drawing/2014/main" id="{C759BC16-A902-42A4-8A1E-C17D8C640D37}"/>
              </a:ext>
            </a:extLst>
          </p:cNvPr>
          <p:cNvSpPr txBox="1"/>
          <p:nvPr/>
        </p:nvSpPr>
        <p:spPr>
          <a:xfrm>
            <a:off x="988191" y="6032212"/>
            <a:ext cx="8458200" cy="292388"/>
          </a:xfrm>
          <a:prstGeom prst="rect">
            <a:avLst/>
          </a:prstGeom>
          <a:noFill/>
        </p:spPr>
        <p:txBody>
          <a:bodyPr wrap="square" rtlCol="0">
            <a:spAutoFit/>
          </a:bodyPr>
          <a:lstStyle>
            <a:defPPr>
              <a:defRPr lang="zh-CN"/>
            </a:defPPr>
            <a:lvl1pPr algn="l" rtl="0" fontAlgn="base">
              <a:spcBef>
                <a:spcPct val="0"/>
              </a:spcBef>
              <a:spcAft>
                <a:spcPct val="0"/>
              </a:spcAft>
              <a:defRPr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宋体" charset="-122"/>
                <a:cs typeface="+mn-cs"/>
              </a:defRPr>
            </a:lvl2pPr>
            <a:lvl3pPr marL="914400" algn="l" rtl="0" fontAlgn="base">
              <a:spcBef>
                <a:spcPct val="0"/>
              </a:spcBef>
              <a:spcAft>
                <a:spcPct val="0"/>
              </a:spcAft>
              <a:defRPr kern="1200">
                <a:solidFill>
                  <a:schemeClr val="tx1"/>
                </a:solidFill>
                <a:latin typeface="Arial" charset="0"/>
                <a:ea typeface="宋体" charset="-122"/>
                <a:cs typeface="+mn-cs"/>
              </a:defRPr>
            </a:lvl3pPr>
            <a:lvl4pPr marL="1371600" algn="l" rtl="0" fontAlgn="base">
              <a:spcBef>
                <a:spcPct val="0"/>
              </a:spcBef>
              <a:spcAft>
                <a:spcPct val="0"/>
              </a:spcAft>
              <a:defRPr kern="1200">
                <a:solidFill>
                  <a:schemeClr val="tx1"/>
                </a:solidFill>
                <a:latin typeface="Arial" charset="0"/>
                <a:ea typeface="宋体" charset="-122"/>
                <a:cs typeface="+mn-cs"/>
              </a:defRPr>
            </a:lvl4pPr>
            <a:lvl5pPr marL="1828800" algn="l"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a:lstStyle>
          <a:p>
            <a:r>
              <a:rPr lang="zh-CN" altLang="en-US" sz="1300" dirty="0">
                <a:latin typeface="Times New Roman" panose="02020603050405020304" pitchFamily="18" charset="0"/>
                <a:cs typeface="Times New Roman" panose="02020603050405020304" pitchFamily="18" charset="0"/>
              </a:rPr>
              <a:t>方轶圣</a:t>
            </a:r>
            <a:r>
              <a:rPr lang="en-US" altLang="zh-CN" sz="1300" dirty="0">
                <a:latin typeface="Times New Roman" panose="02020603050405020304" pitchFamily="18" charset="0"/>
                <a:cs typeface="Times New Roman" panose="02020603050405020304" pitchFamily="18" charset="0"/>
              </a:rPr>
              <a:t>. </a:t>
            </a:r>
            <a:r>
              <a:rPr lang="zh-CN" altLang="en-US" sz="1300" dirty="0">
                <a:latin typeface="Times New Roman" panose="02020603050405020304" pitchFamily="18" charset="0"/>
                <a:cs typeface="Times New Roman" panose="02020603050405020304" pitchFamily="18" charset="0"/>
              </a:rPr>
              <a:t>面向光学模拟计算的空间微分器和光学伊辛模型</a:t>
            </a:r>
            <a:r>
              <a:rPr lang="en-US" altLang="zh-CN" sz="1300" dirty="0">
                <a:latin typeface="Times New Roman" panose="02020603050405020304" pitchFamily="18" charset="0"/>
                <a:cs typeface="Times New Roman" panose="02020603050405020304" pitchFamily="18" charset="0"/>
              </a:rPr>
              <a:t>[D].</a:t>
            </a:r>
            <a:r>
              <a:rPr lang="zh-CN" altLang="en-US" sz="1300" dirty="0">
                <a:latin typeface="Times New Roman" panose="02020603050405020304" pitchFamily="18" charset="0"/>
                <a:cs typeface="Times New Roman" panose="02020603050405020304" pitchFamily="18" charset="0"/>
              </a:rPr>
              <a:t>浙江大学</a:t>
            </a:r>
            <a:r>
              <a:rPr lang="en-US" altLang="zh-CN" sz="1300" dirty="0">
                <a:latin typeface="Times New Roman" panose="02020603050405020304" pitchFamily="18" charset="0"/>
                <a:cs typeface="Times New Roman" panose="02020603050405020304" pitchFamily="18" charset="0"/>
              </a:rPr>
              <a:t>,2020.</a:t>
            </a:r>
            <a:endParaRPr lang="zh-CN" altLang="en-US" sz="1300" dirty="0">
              <a:latin typeface="Times New Roman" panose="02020603050405020304" pitchFamily="18" charset="0"/>
              <a:cs typeface="Times New Roman" panose="02020603050405020304" pitchFamily="18" charset="0"/>
            </a:endParaRPr>
          </a:p>
        </p:txBody>
      </p:sp>
      <p:sp>
        <p:nvSpPr>
          <p:cNvPr id="24" name="文本框 23">
            <a:extLst>
              <a:ext uri="{FF2B5EF4-FFF2-40B4-BE49-F238E27FC236}">
                <a16:creationId xmlns:a16="http://schemas.microsoft.com/office/drawing/2014/main" id="{6C0BB568-DD15-4240-A48C-C7164B441D59}"/>
              </a:ext>
            </a:extLst>
          </p:cNvPr>
          <p:cNvSpPr txBox="1"/>
          <p:nvPr/>
        </p:nvSpPr>
        <p:spPr>
          <a:xfrm>
            <a:off x="988191" y="6240701"/>
            <a:ext cx="8458200" cy="292388"/>
          </a:xfrm>
          <a:prstGeom prst="rect">
            <a:avLst/>
          </a:prstGeom>
          <a:noFill/>
        </p:spPr>
        <p:txBody>
          <a:bodyPr wrap="square" rtlCol="0">
            <a:spAutoFit/>
          </a:bodyPr>
          <a:lstStyle>
            <a:defPPr>
              <a:defRPr lang="zh-CN"/>
            </a:defPPr>
            <a:lvl1pPr algn="l" rtl="0" fontAlgn="base">
              <a:spcBef>
                <a:spcPct val="0"/>
              </a:spcBef>
              <a:spcAft>
                <a:spcPct val="0"/>
              </a:spcAft>
              <a:defRPr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宋体" charset="-122"/>
                <a:cs typeface="+mn-cs"/>
              </a:defRPr>
            </a:lvl2pPr>
            <a:lvl3pPr marL="914400" algn="l" rtl="0" fontAlgn="base">
              <a:spcBef>
                <a:spcPct val="0"/>
              </a:spcBef>
              <a:spcAft>
                <a:spcPct val="0"/>
              </a:spcAft>
              <a:defRPr kern="1200">
                <a:solidFill>
                  <a:schemeClr val="tx1"/>
                </a:solidFill>
                <a:latin typeface="Arial" charset="0"/>
                <a:ea typeface="宋体" charset="-122"/>
                <a:cs typeface="+mn-cs"/>
              </a:defRPr>
            </a:lvl3pPr>
            <a:lvl4pPr marL="1371600" algn="l" rtl="0" fontAlgn="base">
              <a:spcBef>
                <a:spcPct val="0"/>
              </a:spcBef>
              <a:spcAft>
                <a:spcPct val="0"/>
              </a:spcAft>
              <a:defRPr kern="1200">
                <a:solidFill>
                  <a:schemeClr val="tx1"/>
                </a:solidFill>
                <a:latin typeface="Arial" charset="0"/>
                <a:ea typeface="宋体" charset="-122"/>
                <a:cs typeface="+mn-cs"/>
              </a:defRPr>
            </a:lvl4pPr>
            <a:lvl5pPr marL="1828800" algn="l"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a:lstStyle>
          <a:p>
            <a:r>
              <a:rPr lang="en-US" altLang="zh-CN" sz="1300" dirty="0" err="1">
                <a:latin typeface="Times New Roman" panose="02020603050405020304" pitchFamily="18" charset="0"/>
                <a:cs typeface="Times New Roman" panose="02020603050405020304" pitchFamily="18" charset="0"/>
              </a:rPr>
              <a:t>Y.Fang</a:t>
            </a:r>
            <a:r>
              <a:rPr lang="en-US" altLang="zh-CN" sz="1300" dirty="0">
                <a:latin typeface="Times New Roman" panose="02020603050405020304" pitchFamily="18" charset="0"/>
                <a:cs typeface="Times New Roman" panose="02020603050405020304" pitchFamily="18" charset="0"/>
              </a:rPr>
              <a:t> et al., </a:t>
            </a:r>
            <a:r>
              <a:rPr lang="en-US" altLang="zh-CN" sz="1300" dirty="0" err="1">
                <a:latin typeface="Times New Roman" panose="02020603050405020304" pitchFamily="18" charset="0"/>
                <a:cs typeface="Times New Roman" panose="02020603050405020304" pitchFamily="18" charset="0"/>
              </a:rPr>
              <a:t>Phys.Rev.Lett</a:t>
            </a:r>
            <a:r>
              <a:rPr lang="en-US" altLang="zh-CN" sz="1300" dirty="0">
                <a:latin typeface="Times New Roman" panose="02020603050405020304" pitchFamily="18" charset="0"/>
                <a:cs typeface="Times New Roman" panose="02020603050405020304" pitchFamily="18" charset="0"/>
              </a:rPr>
              <a:t> (in press)</a:t>
            </a:r>
            <a:endParaRPr lang="zh-CN" altLang="en-US" sz="13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738727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782F7F4B-E0D9-4FD4-94F9-B692E1737F91}"/>
              </a:ext>
            </a:extLst>
          </p:cNvPr>
          <p:cNvSpPr/>
          <p:nvPr/>
        </p:nvSpPr>
        <p:spPr>
          <a:xfrm>
            <a:off x="990600" y="838200"/>
            <a:ext cx="4521784" cy="2960688"/>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a:xfrm>
            <a:off x="1066800" y="152400"/>
            <a:ext cx="7162800" cy="381000"/>
          </a:xfrm>
        </p:spPr>
        <p:txBody>
          <a:bodyPr/>
          <a:lstStyle/>
          <a:p>
            <a:r>
              <a:rPr lang="zh-CN" altLang="en-US" dirty="0"/>
              <a:t>光子循环伊辛采样（</a:t>
            </a:r>
            <a:r>
              <a:rPr lang="en-US" altLang="zh-CN" dirty="0"/>
              <a:t>PRIS</a:t>
            </a:r>
            <a:r>
              <a:rPr lang="zh-CN" altLang="en-US" dirty="0"/>
              <a:t>）算法</a:t>
            </a:r>
          </a:p>
        </p:txBody>
      </p:sp>
      <p:pic>
        <p:nvPicPr>
          <p:cNvPr id="3" name="图片 2">
            <a:extLst>
              <a:ext uri="{FF2B5EF4-FFF2-40B4-BE49-F238E27FC236}">
                <a16:creationId xmlns:a16="http://schemas.microsoft.com/office/drawing/2014/main" id="{3236ED0F-467E-4F37-A709-F01674BEEB35}"/>
              </a:ext>
            </a:extLst>
          </p:cNvPr>
          <p:cNvPicPr>
            <a:picLocks noChangeAspect="1"/>
          </p:cNvPicPr>
          <p:nvPr/>
        </p:nvPicPr>
        <p:blipFill>
          <a:blip r:embed="rId3"/>
          <a:stretch>
            <a:fillRect/>
          </a:stretch>
        </p:blipFill>
        <p:spPr>
          <a:xfrm>
            <a:off x="1059426" y="990600"/>
            <a:ext cx="4452958" cy="1752600"/>
          </a:xfrm>
          <a:prstGeom prst="rect">
            <a:avLst/>
          </a:prstGeom>
        </p:spPr>
      </p:pic>
      <p:graphicFrame>
        <p:nvGraphicFramePr>
          <p:cNvPr id="4" name="对象 3">
            <a:extLst>
              <a:ext uri="{FF2B5EF4-FFF2-40B4-BE49-F238E27FC236}">
                <a16:creationId xmlns:a16="http://schemas.microsoft.com/office/drawing/2014/main" id="{492001BE-7FA4-428E-B18D-368ACAF63E2D}"/>
              </a:ext>
            </a:extLst>
          </p:cNvPr>
          <p:cNvGraphicFramePr>
            <a:graphicFrameLocks noChangeAspect="1"/>
          </p:cNvGraphicFramePr>
          <p:nvPr>
            <p:extLst>
              <p:ext uri="{D42A27DB-BD31-4B8C-83A1-F6EECF244321}">
                <p14:modId xmlns:p14="http://schemas.microsoft.com/office/powerpoint/2010/main" val="1158624051"/>
              </p:ext>
            </p:extLst>
          </p:nvPr>
        </p:nvGraphicFramePr>
        <p:xfrm>
          <a:off x="2362198" y="3019425"/>
          <a:ext cx="1600201" cy="361950"/>
        </p:xfrm>
        <a:graphic>
          <a:graphicData uri="http://schemas.openxmlformats.org/presentationml/2006/ole">
            <mc:AlternateContent xmlns:mc="http://schemas.openxmlformats.org/markup-compatibility/2006">
              <mc:Choice xmlns:v="urn:schemas-microsoft-com:vml" Requires="v">
                <p:oleObj spid="_x0000_s12600" name="Equation" r:id="rId4" imgW="1066680" imgH="241200" progId="Equation.DSMT4">
                  <p:embed/>
                </p:oleObj>
              </mc:Choice>
              <mc:Fallback>
                <p:oleObj name="Equation" r:id="rId4" imgW="1066680" imgH="241200" progId="Equation.DSMT4">
                  <p:embed/>
                  <p:pic>
                    <p:nvPicPr>
                      <p:cNvPr id="0" name=""/>
                      <p:cNvPicPr/>
                      <p:nvPr/>
                    </p:nvPicPr>
                    <p:blipFill>
                      <a:blip r:embed="rId5"/>
                      <a:stretch>
                        <a:fillRect/>
                      </a:stretch>
                    </p:blipFill>
                    <p:spPr>
                      <a:xfrm>
                        <a:off x="2362198" y="3019425"/>
                        <a:ext cx="1600201" cy="361950"/>
                      </a:xfrm>
                      <a:prstGeom prst="rect">
                        <a:avLst/>
                      </a:prstGeom>
                    </p:spPr>
                  </p:pic>
                </p:oleObj>
              </mc:Fallback>
            </mc:AlternateContent>
          </a:graphicData>
        </a:graphic>
      </p:graphicFrame>
      <p:graphicFrame>
        <p:nvGraphicFramePr>
          <p:cNvPr id="5" name="对象 4">
            <a:extLst>
              <a:ext uri="{FF2B5EF4-FFF2-40B4-BE49-F238E27FC236}">
                <a16:creationId xmlns:a16="http://schemas.microsoft.com/office/drawing/2014/main" id="{6C8CE97E-0237-49E2-824C-7EE0B8666228}"/>
              </a:ext>
            </a:extLst>
          </p:cNvPr>
          <p:cNvGraphicFramePr>
            <a:graphicFrameLocks noChangeAspect="1"/>
          </p:cNvGraphicFramePr>
          <p:nvPr>
            <p:extLst>
              <p:ext uri="{D42A27DB-BD31-4B8C-83A1-F6EECF244321}">
                <p14:modId xmlns:p14="http://schemas.microsoft.com/office/powerpoint/2010/main" val="1227336897"/>
              </p:ext>
            </p:extLst>
          </p:nvPr>
        </p:nvGraphicFramePr>
        <p:xfrm>
          <a:off x="2266950" y="3379788"/>
          <a:ext cx="1790700" cy="419100"/>
        </p:xfrm>
        <a:graphic>
          <a:graphicData uri="http://schemas.openxmlformats.org/presentationml/2006/ole">
            <mc:AlternateContent xmlns:mc="http://schemas.openxmlformats.org/markup-compatibility/2006">
              <mc:Choice xmlns:v="urn:schemas-microsoft-com:vml" Requires="v">
                <p:oleObj spid="_x0000_s12601" name="Equation" r:id="rId6" imgW="1193760" imgH="279360" progId="Equation.DSMT4">
                  <p:embed/>
                </p:oleObj>
              </mc:Choice>
              <mc:Fallback>
                <p:oleObj name="Equation" r:id="rId6" imgW="1193760" imgH="279360" progId="Equation.DSMT4">
                  <p:embed/>
                  <p:pic>
                    <p:nvPicPr>
                      <p:cNvPr id="4" name="对象 3">
                        <a:extLst>
                          <a:ext uri="{FF2B5EF4-FFF2-40B4-BE49-F238E27FC236}">
                            <a16:creationId xmlns:a16="http://schemas.microsoft.com/office/drawing/2014/main" id="{492001BE-7FA4-428E-B18D-368ACAF63E2D}"/>
                          </a:ext>
                        </a:extLst>
                      </p:cNvPr>
                      <p:cNvPicPr/>
                      <p:nvPr/>
                    </p:nvPicPr>
                    <p:blipFill>
                      <a:blip r:embed="rId7"/>
                      <a:stretch>
                        <a:fillRect/>
                      </a:stretch>
                    </p:blipFill>
                    <p:spPr>
                      <a:xfrm>
                        <a:off x="2266950" y="3379788"/>
                        <a:ext cx="1790700" cy="419100"/>
                      </a:xfrm>
                      <a:prstGeom prst="rect">
                        <a:avLst/>
                      </a:prstGeom>
                    </p:spPr>
                  </p:pic>
                </p:oleObj>
              </mc:Fallback>
            </mc:AlternateContent>
          </a:graphicData>
        </a:graphic>
      </p:graphicFrame>
      <p:sp>
        <p:nvSpPr>
          <p:cNvPr id="7" name="矩形 6">
            <a:extLst>
              <a:ext uri="{FF2B5EF4-FFF2-40B4-BE49-F238E27FC236}">
                <a16:creationId xmlns:a16="http://schemas.microsoft.com/office/drawing/2014/main" id="{0F78A19A-C925-4E96-B928-8387BFD93B06}"/>
              </a:ext>
            </a:extLst>
          </p:cNvPr>
          <p:cNvSpPr/>
          <p:nvPr/>
        </p:nvSpPr>
        <p:spPr>
          <a:xfrm>
            <a:off x="975852" y="3951288"/>
            <a:ext cx="3505200" cy="338554"/>
          </a:xfrm>
          <a:prstGeom prst="rect">
            <a:avLst/>
          </a:prstGeom>
        </p:spPr>
        <p:txBody>
          <a:bodyPr wrap="square">
            <a:spAutoFit/>
          </a:bodyPr>
          <a:lstStyle/>
          <a:p>
            <a:r>
              <a:rPr lang="zh-CN" altLang="en-US" sz="1600" dirty="0">
                <a:latin typeface="Times New Roman" panose="02020603050405020304" pitchFamily="18" charset="0"/>
              </a:rPr>
              <a:t>光子系统的哈密顿量：</a:t>
            </a:r>
            <a:endParaRPr lang="en-US" altLang="zh-CN" sz="1600" dirty="0">
              <a:latin typeface="Times New Roman" panose="02020603050405020304" pitchFamily="18" charset="0"/>
            </a:endParaRPr>
          </a:p>
        </p:txBody>
      </p:sp>
      <p:graphicFrame>
        <p:nvGraphicFramePr>
          <p:cNvPr id="8" name="对象 7">
            <a:extLst>
              <a:ext uri="{FF2B5EF4-FFF2-40B4-BE49-F238E27FC236}">
                <a16:creationId xmlns:a16="http://schemas.microsoft.com/office/drawing/2014/main" id="{34B0D917-8100-44FF-B9AC-0767F5B436CB}"/>
              </a:ext>
            </a:extLst>
          </p:cNvPr>
          <p:cNvGraphicFramePr>
            <a:graphicFrameLocks noChangeAspect="1"/>
          </p:cNvGraphicFramePr>
          <p:nvPr>
            <p:extLst>
              <p:ext uri="{D42A27DB-BD31-4B8C-83A1-F6EECF244321}">
                <p14:modId xmlns:p14="http://schemas.microsoft.com/office/powerpoint/2010/main" val="3286970010"/>
              </p:ext>
            </p:extLst>
          </p:nvPr>
        </p:nvGraphicFramePr>
        <p:xfrm>
          <a:off x="1905000" y="4397492"/>
          <a:ext cx="2551471" cy="587611"/>
        </p:xfrm>
        <a:graphic>
          <a:graphicData uri="http://schemas.openxmlformats.org/presentationml/2006/ole">
            <mc:AlternateContent xmlns:mc="http://schemas.openxmlformats.org/markup-compatibility/2006">
              <mc:Choice xmlns:v="urn:schemas-microsoft-com:vml" Requires="v">
                <p:oleObj spid="_x0000_s12602" name="Equation" r:id="rId8" imgW="2095200" imgH="482400" progId="Equation.DSMT4">
                  <p:embed/>
                </p:oleObj>
              </mc:Choice>
              <mc:Fallback>
                <p:oleObj name="Equation" r:id="rId8" imgW="2095200" imgH="482400" progId="Equation.DSMT4">
                  <p:embed/>
                  <p:pic>
                    <p:nvPicPr>
                      <p:cNvPr id="0" name=""/>
                      <p:cNvPicPr/>
                      <p:nvPr/>
                    </p:nvPicPr>
                    <p:blipFill>
                      <a:blip r:embed="rId9"/>
                      <a:stretch>
                        <a:fillRect/>
                      </a:stretch>
                    </p:blipFill>
                    <p:spPr>
                      <a:xfrm>
                        <a:off x="1905000" y="4397492"/>
                        <a:ext cx="2551471" cy="587611"/>
                      </a:xfrm>
                      <a:prstGeom prst="rect">
                        <a:avLst/>
                      </a:prstGeom>
                    </p:spPr>
                  </p:pic>
                </p:oleObj>
              </mc:Fallback>
            </mc:AlternateContent>
          </a:graphicData>
        </a:graphic>
      </p:graphicFrame>
      <p:sp>
        <p:nvSpPr>
          <p:cNvPr id="9" name="箭头: 右 8">
            <a:extLst>
              <a:ext uri="{FF2B5EF4-FFF2-40B4-BE49-F238E27FC236}">
                <a16:creationId xmlns:a16="http://schemas.microsoft.com/office/drawing/2014/main" id="{068F22F4-92E9-48A4-A488-4DBCE62EA6AD}"/>
              </a:ext>
            </a:extLst>
          </p:cNvPr>
          <p:cNvSpPr/>
          <p:nvPr/>
        </p:nvSpPr>
        <p:spPr>
          <a:xfrm rot="5400000">
            <a:off x="1492038" y="5018206"/>
            <a:ext cx="587611" cy="152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Times New Roman" panose="02020603050405020304" pitchFamily="18" charset="0"/>
              <a:cs typeface="Times New Roman" panose="02020603050405020304" pitchFamily="18" charset="0"/>
            </a:endParaRPr>
          </a:p>
        </p:txBody>
      </p:sp>
      <p:sp>
        <p:nvSpPr>
          <p:cNvPr id="11" name="矩形 10">
            <a:extLst>
              <a:ext uri="{FF2B5EF4-FFF2-40B4-BE49-F238E27FC236}">
                <a16:creationId xmlns:a16="http://schemas.microsoft.com/office/drawing/2014/main" id="{58A5E8CB-B724-4170-B0DE-F4DE1C02E3CF}"/>
              </a:ext>
            </a:extLst>
          </p:cNvPr>
          <p:cNvSpPr/>
          <p:nvPr/>
        </p:nvSpPr>
        <p:spPr>
          <a:xfrm rot="16200000">
            <a:off x="1084559" y="5011442"/>
            <a:ext cx="980399" cy="253916"/>
          </a:xfrm>
          <a:prstGeom prst="rect">
            <a:avLst/>
          </a:prstGeom>
        </p:spPr>
        <p:txBody>
          <a:bodyPr wrap="square">
            <a:spAutoFit/>
          </a:bodyPr>
          <a:lstStyle/>
          <a:p>
            <a:pPr algn="ctr"/>
            <a:r>
              <a:rPr lang="el-GR" altLang="zh-CN" sz="1050" i="1" dirty="0">
                <a:solidFill>
                  <a:srgbClr val="FF0000"/>
                </a:solidFill>
                <a:latin typeface="Times New Roman" panose="02020603050405020304" pitchFamily="18" charset="0"/>
                <a:cs typeface="Times New Roman" panose="02020603050405020304" pitchFamily="18" charset="0"/>
              </a:rPr>
              <a:t>ϕ</a:t>
            </a:r>
            <a:r>
              <a:rPr lang="zh-CN" altLang="en-US" sz="1050" dirty="0">
                <a:solidFill>
                  <a:srgbClr val="FF0000"/>
                </a:solidFill>
                <a:latin typeface="+mn-ea"/>
                <a:cs typeface="Times New Roman" panose="02020603050405020304" pitchFamily="18" charset="0"/>
              </a:rPr>
              <a:t>大噪声近似</a:t>
            </a:r>
            <a:endParaRPr lang="zh-CN" altLang="en-US" sz="1050" dirty="0">
              <a:solidFill>
                <a:srgbClr val="FF0000"/>
              </a:solidFill>
              <a:latin typeface="Times New Roman" panose="02020603050405020304" pitchFamily="18" charset="0"/>
              <a:cs typeface="Times New Roman" panose="02020603050405020304" pitchFamily="18" charset="0"/>
            </a:endParaRPr>
          </a:p>
        </p:txBody>
      </p:sp>
      <p:graphicFrame>
        <p:nvGraphicFramePr>
          <p:cNvPr id="12" name="对象 11">
            <a:extLst>
              <a:ext uri="{FF2B5EF4-FFF2-40B4-BE49-F238E27FC236}">
                <a16:creationId xmlns:a16="http://schemas.microsoft.com/office/drawing/2014/main" id="{A7AE65D5-153C-4F57-9266-2CF5843FDA94}"/>
              </a:ext>
            </a:extLst>
          </p:cNvPr>
          <p:cNvGraphicFramePr>
            <a:graphicFrameLocks noChangeAspect="1"/>
          </p:cNvGraphicFramePr>
          <p:nvPr>
            <p:extLst>
              <p:ext uri="{D42A27DB-BD31-4B8C-83A1-F6EECF244321}">
                <p14:modId xmlns:p14="http://schemas.microsoft.com/office/powerpoint/2010/main" val="3733930839"/>
              </p:ext>
            </p:extLst>
          </p:nvPr>
        </p:nvGraphicFramePr>
        <p:xfrm>
          <a:off x="1905000" y="5181600"/>
          <a:ext cx="1778000" cy="557213"/>
        </p:xfrm>
        <a:graphic>
          <a:graphicData uri="http://schemas.openxmlformats.org/presentationml/2006/ole">
            <mc:AlternateContent xmlns:mc="http://schemas.openxmlformats.org/markup-compatibility/2006">
              <mc:Choice xmlns:v="urn:schemas-microsoft-com:vml" Requires="v">
                <p:oleObj spid="_x0000_s12603" name="Equation" r:id="rId10" imgW="1460160" imgH="457200" progId="Equation.DSMT4">
                  <p:embed/>
                </p:oleObj>
              </mc:Choice>
              <mc:Fallback>
                <p:oleObj name="Equation" r:id="rId10" imgW="1460160" imgH="457200" progId="Equation.DSMT4">
                  <p:embed/>
                  <p:pic>
                    <p:nvPicPr>
                      <p:cNvPr id="8" name="对象 7">
                        <a:extLst>
                          <a:ext uri="{FF2B5EF4-FFF2-40B4-BE49-F238E27FC236}">
                            <a16:creationId xmlns:a16="http://schemas.microsoft.com/office/drawing/2014/main" id="{34B0D917-8100-44FF-B9AC-0767F5B436CB}"/>
                          </a:ext>
                        </a:extLst>
                      </p:cNvPr>
                      <p:cNvPicPr/>
                      <p:nvPr/>
                    </p:nvPicPr>
                    <p:blipFill>
                      <a:blip r:embed="rId11"/>
                      <a:stretch>
                        <a:fillRect/>
                      </a:stretch>
                    </p:blipFill>
                    <p:spPr>
                      <a:xfrm>
                        <a:off x="1905000" y="5181600"/>
                        <a:ext cx="1778000" cy="557213"/>
                      </a:xfrm>
                      <a:prstGeom prst="rect">
                        <a:avLst/>
                      </a:prstGeom>
                    </p:spPr>
                  </p:pic>
                </p:oleObj>
              </mc:Fallback>
            </mc:AlternateContent>
          </a:graphicData>
        </a:graphic>
      </p:graphicFrame>
      <p:sp>
        <p:nvSpPr>
          <p:cNvPr id="13" name="矩形 12">
            <a:extLst>
              <a:ext uri="{FF2B5EF4-FFF2-40B4-BE49-F238E27FC236}">
                <a16:creationId xmlns:a16="http://schemas.microsoft.com/office/drawing/2014/main" id="{BA3FEA0A-F8CA-4E3B-ABA9-D775A1C81828}"/>
              </a:ext>
            </a:extLst>
          </p:cNvPr>
          <p:cNvSpPr/>
          <p:nvPr/>
        </p:nvSpPr>
        <p:spPr>
          <a:xfrm>
            <a:off x="2914651" y="5276850"/>
            <a:ext cx="277991" cy="304800"/>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id="{0319C08C-9891-4978-BFE8-DB73E7F0A89C}"/>
              </a:ext>
            </a:extLst>
          </p:cNvPr>
          <p:cNvSpPr/>
          <p:nvPr/>
        </p:nvSpPr>
        <p:spPr>
          <a:xfrm>
            <a:off x="5867400" y="838200"/>
            <a:ext cx="3505200" cy="338554"/>
          </a:xfrm>
          <a:prstGeom prst="rect">
            <a:avLst/>
          </a:prstGeom>
        </p:spPr>
        <p:txBody>
          <a:bodyPr wrap="square">
            <a:spAutoFit/>
          </a:bodyPr>
          <a:lstStyle/>
          <a:p>
            <a:r>
              <a:rPr lang="en-US" altLang="zh-CN" sz="1600" dirty="0" err="1">
                <a:latin typeface="Times New Roman" panose="02020603050405020304" pitchFamily="18" charset="0"/>
              </a:rPr>
              <a:t>Ising</a:t>
            </a:r>
            <a:r>
              <a:rPr lang="zh-CN" altLang="en-US" sz="1600" dirty="0">
                <a:latin typeface="Times New Roman" panose="02020603050405020304" pitchFamily="18" charset="0"/>
              </a:rPr>
              <a:t>模型：</a:t>
            </a:r>
            <a:endParaRPr lang="en-US" altLang="zh-CN" sz="1600" dirty="0">
              <a:latin typeface="Times New Roman" panose="02020603050405020304" pitchFamily="18" charset="0"/>
            </a:endParaRPr>
          </a:p>
        </p:txBody>
      </p:sp>
      <p:graphicFrame>
        <p:nvGraphicFramePr>
          <p:cNvPr id="15" name="对象 14">
            <a:extLst>
              <a:ext uri="{FF2B5EF4-FFF2-40B4-BE49-F238E27FC236}">
                <a16:creationId xmlns:a16="http://schemas.microsoft.com/office/drawing/2014/main" id="{1414C9F4-2B14-489E-9C2C-0B5F366B8F29}"/>
              </a:ext>
            </a:extLst>
          </p:cNvPr>
          <p:cNvGraphicFramePr>
            <a:graphicFrameLocks noChangeAspect="1"/>
          </p:cNvGraphicFramePr>
          <p:nvPr>
            <p:extLst>
              <p:ext uri="{D42A27DB-BD31-4B8C-83A1-F6EECF244321}">
                <p14:modId xmlns:p14="http://schemas.microsoft.com/office/powerpoint/2010/main" val="2497740743"/>
              </p:ext>
            </p:extLst>
          </p:nvPr>
        </p:nvGraphicFramePr>
        <p:xfrm>
          <a:off x="6280150" y="1150938"/>
          <a:ext cx="1714500" cy="525462"/>
        </p:xfrm>
        <a:graphic>
          <a:graphicData uri="http://schemas.openxmlformats.org/presentationml/2006/ole">
            <mc:AlternateContent xmlns:mc="http://schemas.openxmlformats.org/markup-compatibility/2006">
              <mc:Choice xmlns:v="urn:schemas-microsoft-com:vml" Requires="v">
                <p:oleObj spid="_x0000_s12604" name="Equation" r:id="rId12" imgW="1409400" imgH="431640" progId="Equation.DSMT4">
                  <p:embed/>
                </p:oleObj>
              </mc:Choice>
              <mc:Fallback>
                <p:oleObj name="Equation" r:id="rId12" imgW="1409400" imgH="431640" progId="Equation.DSMT4">
                  <p:embed/>
                  <p:pic>
                    <p:nvPicPr>
                      <p:cNvPr id="12" name="对象 11">
                        <a:extLst>
                          <a:ext uri="{FF2B5EF4-FFF2-40B4-BE49-F238E27FC236}">
                            <a16:creationId xmlns:a16="http://schemas.microsoft.com/office/drawing/2014/main" id="{A7AE65D5-153C-4F57-9266-2CF5843FDA94}"/>
                          </a:ext>
                        </a:extLst>
                      </p:cNvPr>
                      <p:cNvPicPr/>
                      <p:nvPr/>
                    </p:nvPicPr>
                    <p:blipFill>
                      <a:blip r:embed="rId13"/>
                      <a:stretch>
                        <a:fillRect/>
                      </a:stretch>
                    </p:blipFill>
                    <p:spPr>
                      <a:xfrm>
                        <a:off x="6280150" y="1150938"/>
                        <a:ext cx="1714500" cy="525462"/>
                      </a:xfrm>
                      <a:prstGeom prst="rect">
                        <a:avLst/>
                      </a:prstGeom>
                    </p:spPr>
                  </p:pic>
                </p:oleObj>
              </mc:Fallback>
            </mc:AlternateContent>
          </a:graphicData>
        </a:graphic>
      </p:graphicFrame>
      <p:sp>
        <p:nvSpPr>
          <p:cNvPr id="16" name="矩形 15">
            <a:extLst>
              <a:ext uri="{FF2B5EF4-FFF2-40B4-BE49-F238E27FC236}">
                <a16:creationId xmlns:a16="http://schemas.microsoft.com/office/drawing/2014/main" id="{8D7998FB-94C3-4682-9437-EF97EF31348B}"/>
              </a:ext>
            </a:extLst>
          </p:cNvPr>
          <p:cNvSpPr/>
          <p:nvPr/>
        </p:nvSpPr>
        <p:spPr>
          <a:xfrm>
            <a:off x="5867400" y="1600200"/>
            <a:ext cx="3505200" cy="338554"/>
          </a:xfrm>
          <a:prstGeom prst="rect">
            <a:avLst/>
          </a:prstGeom>
        </p:spPr>
        <p:txBody>
          <a:bodyPr wrap="square">
            <a:spAutoFit/>
          </a:bodyPr>
          <a:lstStyle/>
          <a:p>
            <a:r>
              <a:rPr lang="zh-CN" altLang="en-US" sz="1600" dirty="0">
                <a:latin typeface="Times New Roman" panose="02020603050405020304" pitchFamily="18" charset="0"/>
              </a:rPr>
              <a:t>对称权重，特征值分解：</a:t>
            </a:r>
            <a:endParaRPr lang="en-US" altLang="zh-CN" sz="1600" dirty="0">
              <a:latin typeface="Times New Roman" panose="02020603050405020304" pitchFamily="18" charset="0"/>
            </a:endParaRPr>
          </a:p>
        </p:txBody>
      </p:sp>
      <p:graphicFrame>
        <p:nvGraphicFramePr>
          <p:cNvPr id="17" name="对象 16">
            <a:extLst>
              <a:ext uri="{FF2B5EF4-FFF2-40B4-BE49-F238E27FC236}">
                <a16:creationId xmlns:a16="http://schemas.microsoft.com/office/drawing/2014/main" id="{3C246AEC-A79E-4FCD-A936-D5BFDF978D0D}"/>
              </a:ext>
            </a:extLst>
          </p:cNvPr>
          <p:cNvGraphicFramePr>
            <a:graphicFrameLocks noChangeAspect="1"/>
          </p:cNvGraphicFramePr>
          <p:nvPr>
            <p:extLst>
              <p:ext uri="{D42A27DB-BD31-4B8C-83A1-F6EECF244321}">
                <p14:modId xmlns:p14="http://schemas.microsoft.com/office/powerpoint/2010/main" val="2965820252"/>
              </p:ext>
            </p:extLst>
          </p:nvPr>
        </p:nvGraphicFramePr>
        <p:xfrm>
          <a:off x="6553200" y="1962150"/>
          <a:ext cx="865187" cy="247650"/>
        </p:xfrm>
        <a:graphic>
          <a:graphicData uri="http://schemas.openxmlformats.org/presentationml/2006/ole">
            <mc:AlternateContent xmlns:mc="http://schemas.openxmlformats.org/markup-compatibility/2006">
              <mc:Choice xmlns:v="urn:schemas-microsoft-com:vml" Requires="v">
                <p:oleObj spid="_x0000_s12605" name="Equation" r:id="rId14" imgW="711000" imgH="203040" progId="Equation.DSMT4">
                  <p:embed/>
                </p:oleObj>
              </mc:Choice>
              <mc:Fallback>
                <p:oleObj name="Equation" r:id="rId14" imgW="711000" imgH="203040" progId="Equation.DSMT4">
                  <p:embed/>
                  <p:pic>
                    <p:nvPicPr>
                      <p:cNvPr id="15" name="对象 14">
                        <a:extLst>
                          <a:ext uri="{FF2B5EF4-FFF2-40B4-BE49-F238E27FC236}">
                            <a16:creationId xmlns:a16="http://schemas.microsoft.com/office/drawing/2014/main" id="{1414C9F4-2B14-489E-9C2C-0B5F366B8F29}"/>
                          </a:ext>
                        </a:extLst>
                      </p:cNvPr>
                      <p:cNvPicPr/>
                      <p:nvPr/>
                    </p:nvPicPr>
                    <p:blipFill>
                      <a:blip r:embed="rId15"/>
                      <a:stretch>
                        <a:fillRect/>
                      </a:stretch>
                    </p:blipFill>
                    <p:spPr>
                      <a:xfrm>
                        <a:off x="6553200" y="1962150"/>
                        <a:ext cx="865187" cy="247650"/>
                      </a:xfrm>
                      <a:prstGeom prst="rect">
                        <a:avLst/>
                      </a:prstGeom>
                    </p:spPr>
                  </p:pic>
                </p:oleObj>
              </mc:Fallback>
            </mc:AlternateContent>
          </a:graphicData>
        </a:graphic>
      </p:graphicFrame>
      <p:sp>
        <p:nvSpPr>
          <p:cNvPr id="18" name="矩形 17">
            <a:extLst>
              <a:ext uri="{FF2B5EF4-FFF2-40B4-BE49-F238E27FC236}">
                <a16:creationId xmlns:a16="http://schemas.microsoft.com/office/drawing/2014/main" id="{57AC92CE-90F7-440A-B077-B041E773EA5A}"/>
              </a:ext>
            </a:extLst>
          </p:cNvPr>
          <p:cNvSpPr/>
          <p:nvPr/>
        </p:nvSpPr>
        <p:spPr>
          <a:xfrm>
            <a:off x="5867400" y="2252246"/>
            <a:ext cx="3505200" cy="338554"/>
          </a:xfrm>
          <a:prstGeom prst="rect">
            <a:avLst/>
          </a:prstGeom>
        </p:spPr>
        <p:txBody>
          <a:bodyPr wrap="square">
            <a:spAutoFit/>
          </a:bodyPr>
          <a:lstStyle/>
          <a:p>
            <a:r>
              <a:rPr lang="zh-CN" altLang="en-US" sz="1600" dirty="0">
                <a:latin typeface="Times New Roman" panose="02020603050405020304" pitchFamily="18" charset="0"/>
              </a:rPr>
              <a:t>线性光子域：</a:t>
            </a:r>
            <a:endParaRPr lang="en-US" altLang="zh-CN" sz="1600" dirty="0">
              <a:latin typeface="Times New Roman" panose="02020603050405020304" pitchFamily="18" charset="0"/>
            </a:endParaRPr>
          </a:p>
        </p:txBody>
      </p:sp>
      <p:graphicFrame>
        <p:nvGraphicFramePr>
          <p:cNvPr id="19" name="对象 18">
            <a:extLst>
              <a:ext uri="{FF2B5EF4-FFF2-40B4-BE49-F238E27FC236}">
                <a16:creationId xmlns:a16="http://schemas.microsoft.com/office/drawing/2014/main" id="{A7C4122E-CD56-4048-8292-1E8B543A02E6}"/>
              </a:ext>
            </a:extLst>
          </p:cNvPr>
          <p:cNvGraphicFramePr>
            <a:graphicFrameLocks noChangeAspect="1"/>
          </p:cNvGraphicFramePr>
          <p:nvPr>
            <p:extLst>
              <p:ext uri="{D42A27DB-BD31-4B8C-83A1-F6EECF244321}">
                <p14:modId xmlns:p14="http://schemas.microsoft.com/office/powerpoint/2010/main" val="2358399843"/>
              </p:ext>
            </p:extLst>
          </p:nvPr>
        </p:nvGraphicFramePr>
        <p:xfrm>
          <a:off x="6334125" y="2609850"/>
          <a:ext cx="1328738" cy="295275"/>
        </p:xfrm>
        <a:graphic>
          <a:graphicData uri="http://schemas.openxmlformats.org/presentationml/2006/ole">
            <mc:AlternateContent xmlns:mc="http://schemas.openxmlformats.org/markup-compatibility/2006">
              <mc:Choice xmlns:v="urn:schemas-microsoft-com:vml" Requires="v">
                <p:oleObj spid="_x0000_s12606" name="Equation" r:id="rId16" imgW="1091880" imgH="241200" progId="Equation.DSMT4">
                  <p:embed/>
                </p:oleObj>
              </mc:Choice>
              <mc:Fallback>
                <p:oleObj name="Equation" r:id="rId16" imgW="1091880" imgH="241200" progId="Equation.DSMT4">
                  <p:embed/>
                  <p:pic>
                    <p:nvPicPr>
                      <p:cNvPr id="17" name="对象 16">
                        <a:extLst>
                          <a:ext uri="{FF2B5EF4-FFF2-40B4-BE49-F238E27FC236}">
                            <a16:creationId xmlns:a16="http://schemas.microsoft.com/office/drawing/2014/main" id="{3C246AEC-A79E-4FCD-A936-D5BFDF978D0D}"/>
                          </a:ext>
                        </a:extLst>
                      </p:cNvPr>
                      <p:cNvPicPr/>
                      <p:nvPr/>
                    </p:nvPicPr>
                    <p:blipFill>
                      <a:blip r:embed="rId17"/>
                      <a:stretch>
                        <a:fillRect/>
                      </a:stretch>
                    </p:blipFill>
                    <p:spPr>
                      <a:xfrm>
                        <a:off x="6334125" y="2609850"/>
                        <a:ext cx="1328738" cy="295275"/>
                      </a:xfrm>
                      <a:prstGeom prst="rect">
                        <a:avLst/>
                      </a:prstGeom>
                    </p:spPr>
                  </p:pic>
                </p:oleObj>
              </mc:Fallback>
            </mc:AlternateContent>
          </a:graphicData>
        </a:graphic>
      </p:graphicFrame>
      <p:sp>
        <p:nvSpPr>
          <p:cNvPr id="20" name="文本框 19">
            <a:extLst>
              <a:ext uri="{FF2B5EF4-FFF2-40B4-BE49-F238E27FC236}">
                <a16:creationId xmlns:a16="http://schemas.microsoft.com/office/drawing/2014/main" id="{CF26A71B-2DC6-4FCC-B42C-70DE39E57A6E}"/>
              </a:ext>
            </a:extLst>
          </p:cNvPr>
          <p:cNvSpPr txBox="1"/>
          <p:nvPr/>
        </p:nvSpPr>
        <p:spPr>
          <a:xfrm>
            <a:off x="961104" y="6139356"/>
            <a:ext cx="8563896" cy="492443"/>
          </a:xfrm>
          <a:prstGeom prst="rect">
            <a:avLst/>
          </a:prstGeom>
          <a:noFill/>
        </p:spPr>
        <p:txBody>
          <a:bodyPr wrap="square" rtlCol="0">
            <a:spAutoFit/>
          </a:bodyPr>
          <a:lstStyle>
            <a:defPPr>
              <a:defRPr lang="zh-CN"/>
            </a:defPPr>
            <a:lvl1pPr algn="l" rtl="0" fontAlgn="base">
              <a:spcBef>
                <a:spcPct val="0"/>
              </a:spcBef>
              <a:spcAft>
                <a:spcPct val="0"/>
              </a:spcAft>
              <a:defRPr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宋体" charset="-122"/>
                <a:cs typeface="+mn-cs"/>
              </a:defRPr>
            </a:lvl2pPr>
            <a:lvl3pPr marL="914400" algn="l" rtl="0" fontAlgn="base">
              <a:spcBef>
                <a:spcPct val="0"/>
              </a:spcBef>
              <a:spcAft>
                <a:spcPct val="0"/>
              </a:spcAft>
              <a:defRPr kern="1200">
                <a:solidFill>
                  <a:schemeClr val="tx1"/>
                </a:solidFill>
                <a:latin typeface="Arial" charset="0"/>
                <a:ea typeface="宋体" charset="-122"/>
                <a:cs typeface="+mn-cs"/>
              </a:defRPr>
            </a:lvl3pPr>
            <a:lvl4pPr marL="1371600" algn="l" rtl="0" fontAlgn="base">
              <a:spcBef>
                <a:spcPct val="0"/>
              </a:spcBef>
              <a:spcAft>
                <a:spcPct val="0"/>
              </a:spcAft>
              <a:defRPr kern="1200">
                <a:solidFill>
                  <a:schemeClr val="tx1"/>
                </a:solidFill>
                <a:latin typeface="Arial" charset="0"/>
                <a:ea typeface="宋体" charset="-122"/>
                <a:cs typeface="+mn-cs"/>
              </a:defRPr>
            </a:lvl4pPr>
            <a:lvl5pPr marL="1828800" algn="l"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a:lstStyle>
          <a:p>
            <a:r>
              <a:rPr lang="en-US" altLang="zh-CN" sz="1300" dirty="0">
                <a:latin typeface="Times New Roman" panose="02020603050405020304" pitchFamily="18" charset="0"/>
                <a:cs typeface="Times New Roman" panose="02020603050405020304" pitchFamily="18" charset="0"/>
              </a:rPr>
              <a:t>Roques-</a:t>
            </a:r>
            <a:r>
              <a:rPr lang="en-US" altLang="zh-CN" sz="1300" dirty="0" err="1">
                <a:latin typeface="Times New Roman" panose="02020603050405020304" pitchFamily="18" charset="0"/>
                <a:cs typeface="Times New Roman" panose="02020603050405020304" pitchFamily="18" charset="0"/>
              </a:rPr>
              <a:t>Carmes</a:t>
            </a:r>
            <a:r>
              <a:rPr lang="en-US" altLang="zh-CN" sz="1300" dirty="0">
                <a:latin typeface="Times New Roman" panose="02020603050405020304" pitchFamily="18" charset="0"/>
                <a:cs typeface="Times New Roman" panose="02020603050405020304" pitchFamily="18" charset="0"/>
              </a:rPr>
              <a:t> C, Shen Y, </a:t>
            </a:r>
            <a:r>
              <a:rPr lang="en-US" altLang="zh-CN" sz="1300" dirty="0" err="1">
                <a:latin typeface="Times New Roman" panose="02020603050405020304" pitchFamily="18" charset="0"/>
                <a:cs typeface="Times New Roman" panose="02020603050405020304" pitchFamily="18" charset="0"/>
              </a:rPr>
              <a:t>Zanoci</a:t>
            </a:r>
            <a:r>
              <a:rPr lang="en-US" altLang="zh-CN" sz="1300" dirty="0">
                <a:latin typeface="Times New Roman" panose="02020603050405020304" pitchFamily="18" charset="0"/>
                <a:cs typeface="Times New Roman" panose="02020603050405020304" pitchFamily="18" charset="0"/>
              </a:rPr>
              <a:t> C, et al. Heuristic recurrent algorithms for photonic </a:t>
            </a:r>
            <a:r>
              <a:rPr lang="en-US" altLang="zh-CN" sz="1300" dirty="0" err="1">
                <a:latin typeface="Times New Roman" panose="02020603050405020304" pitchFamily="18" charset="0"/>
                <a:cs typeface="Times New Roman" panose="02020603050405020304" pitchFamily="18" charset="0"/>
              </a:rPr>
              <a:t>Ising</a:t>
            </a:r>
            <a:r>
              <a:rPr lang="en-US" altLang="zh-CN" sz="1300" dirty="0">
                <a:latin typeface="Times New Roman" panose="02020603050405020304" pitchFamily="18" charset="0"/>
                <a:cs typeface="Times New Roman" panose="02020603050405020304" pitchFamily="18" charset="0"/>
              </a:rPr>
              <a:t> machines[J]. Nature communications, 2020, 11(1): 1-8.</a:t>
            </a:r>
            <a:endParaRPr lang="zh-CN" altLang="en-US" sz="1300" dirty="0">
              <a:latin typeface="Times New Roman" panose="02020603050405020304" pitchFamily="18" charset="0"/>
              <a:cs typeface="Times New Roman" panose="02020603050405020304" pitchFamily="18" charset="0"/>
            </a:endParaRPr>
          </a:p>
        </p:txBody>
      </p:sp>
      <p:sp>
        <p:nvSpPr>
          <p:cNvPr id="21" name="矩形 20">
            <a:extLst>
              <a:ext uri="{FF2B5EF4-FFF2-40B4-BE49-F238E27FC236}">
                <a16:creationId xmlns:a16="http://schemas.microsoft.com/office/drawing/2014/main" id="{3437919A-F724-465F-95D5-8208F0F264D1}"/>
              </a:ext>
            </a:extLst>
          </p:cNvPr>
          <p:cNvSpPr/>
          <p:nvPr/>
        </p:nvSpPr>
        <p:spPr>
          <a:xfrm>
            <a:off x="5867400" y="2938046"/>
            <a:ext cx="3505200" cy="338554"/>
          </a:xfrm>
          <a:prstGeom prst="rect">
            <a:avLst/>
          </a:prstGeom>
        </p:spPr>
        <p:txBody>
          <a:bodyPr wrap="square">
            <a:spAutoFit/>
          </a:bodyPr>
          <a:lstStyle/>
          <a:p>
            <a:r>
              <a:rPr lang="en-US" altLang="zh-CN" sz="1600" dirty="0">
                <a:latin typeface="Times New Roman" panose="02020603050405020304" pitchFamily="18" charset="0"/>
              </a:rPr>
              <a:t>PRIS</a:t>
            </a:r>
            <a:r>
              <a:rPr lang="zh-CN" altLang="en-US" sz="1600" dirty="0">
                <a:latin typeface="Times New Roman" panose="02020603050405020304" pitchFamily="18" charset="0"/>
              </a:rPr>
              <a:t>运作机制：</a:t>
            </a:r>
            <a:endParaRPr lang="en-US" altLang="zh-CN" sz="1600" dirty="0">
              <a:latin typeface="Times New Roman" panose="02020603050405020304" pitchFamily="18" charset="0"/>
            </a:endParaRPr>
          </a:p>
        </p:txBody>
      </p:sp>
      <p:graphicFrame>
        <p:nvGraphicFramePr>
          <p:cNvPr id="22" name="对象 21">
            <a:extLst>
              <a:ext uri="{FF2B5EF4-FFF2-40B4-BE49-F238E27FC236}">
                <a16:creationId xmlns:a16="http://schemas.microsoft.com/office/drawing/2014/main" id="{A935E8C2-C157-4256-9EA0-86C2EBBB58D1}"/>
              </a:ext>
            </a:extLst>
          </p:cNvPr>
          <p:cNvGraphicFramePr>
            <a:graphicFrameLocks noChangeAspect="1"/>
          </p:cNvGraphicFramePr>
          <p:nvPr>
            <p:extLst>
              <p:ext uri="{D42A27DB-BD31-4B8C-83A1-F6EECF244321}">
                <p14:modId xmlns:p14="http://schemas.microsoft.com/office/powerpoint/2010/main" val="3868992603"/>
              </p:ext>
            </p:extLst>
          </p:nvPr>
        </p:nvGraphicFramePr>
        <p:xfrm>
          <a:off x="6048375" y="3276600"/>
          <a:ext cx="1900238" cy="373062"/>
        </p:xfrm>
        <a:graphic>
          <a:graphicData uri="http://schemas.openxmlformats.org/presentationml/2006/ole">
            <mc:AlternateContent xmlns:mc="http://schemas.openxmlformats.org/markup-compatibility/2006">
              <mc:Choice xmlns:v="urn:schemas-microsoft-com:vml" Requires="v">
                <p:oleObj spid="_x0000_s12607" name="Equation" r:id="rId18" imgW="1562040" imgH="304560" progId="Equation.DSMT4">
                  <p:embed/>
                </p:oleObj>
              </mc:Choice>
              <mc:Fallback>
                <p:oleObj name="Equation" r:id="rId18" imgW="1562040" imgH="304560" progId="Equation.DSMT4">
                  <p:embed/>
                  <p:pic>
                    <p:nvPicPr>
                      <p:cNvPr id="19" name="对象 18">
                        <a:extLst>
                          <a:ext uri="{FF2B5EF4-FFF2-40B4-BE49-F238E27FC236}">
                            <a16:creationId xmlns:a16="http://schemas.microsoft.com/office/drawing/2014/main" id="{A7C4122E-CD56-4048-8292-1E8B543A02E6}"/>
                          </a:ext>
                        </a:extLst>
                      </p:cNvPr>
                      <p:cNvPicPr/>
                      <p:nvPr/>
                    </p:nvPicPr>
                    <p:blipFill>
                      <a:blip r:embed="rId19"/>
                      <a:stretch>
                        <a:fillRect/>
                      </a:stretch>
                    </p:blipFill>
                    <p:spPr>
                      <a:xfrm>
                        <a:off x="6048375" y="3276600"/>
                        <a:ext cx="1900238" cy="373062"/>
                      </a:xfrm>
                      <a:prstGeom prst="rect">
                        <a:avLst/>
                      </a:prstGeom>
                    </p:spPr>
                  </p:pic>
                </p:oleObj>
              </mc:Fallback>
            </mc:AlternateContent>
          </a:graphicData>
        </a:graphic>
      </p:graphicFrame>
      <p:sp>
        <p:nvSpPr>
          <p:cNvPr id="23" name="矩形 22">
            <a:extLst>
              <a:ext uri="{FF2B5EF4-FFF2-40B4-BE49-F238E27FC236}">
                <a16:creationId xmlns:a16="http://schemas.microsoft.com/office/drawing/2014/main" id="{3802B6AB-2552-468C-AA5E-0DDC188CEE3E}"/>
              </a:ext>
            </a:extLst>
          </p:cNvPr>
          <p:cNvSpPr/>
          <p:nvPr/>
        </p:nvSpPr>
        <p:spPr>
          <a:xfrm>
            <a:off x="1574758" y="5774153"/>
            <a:ext cx="3505200" cy="338554"/>
          </a:xfrm>
          <a:prstGeom prst="rect">
            <a:avLst/>
          </a:prstGeom>
        </p:spPr>
        <p:txBody>
          <a:bodyPr wrap="square">
            <a:spAutoFit/>
          </a:bodyPr>
          <a:lstStyle/>
          <a:p>
            <a:r>
              <a:rPr lang="zh-CN" altLang="en-US" sz="1600" dirty="0">
                <a:latin typeface="Times New Roman" panose="02020603050405020304" pitchFamily="18" charset="0"/>
              </a:rPr>
              <a:t>构造</a:t>
            </a:r>
            <a:r>
              <a:rPr lang="zh-CN" altLang="en-US" sz="1600" dirty="0">
                <a:solidFill>
                  <a:srgbClr val="FF0000"/>
                </a:solidFill>
                <a:latin typeface="Times New Roman" panose="02020603050405020304" pitchFamily="18" charset="0"/>
              </a:rPr>
              <a:t>等效哈密顿</a:t>
            </a:r>
            <a:r>
              <a:rPr lang="zh-CN" altLang="en-US" sz="1600" dirty="0">
                <a:latin typeface="Times New Roman" panose="02020603050405020304" pitchFamily="18" charset="0"/>
              </a:rPr>
              <a:t>系统  </a:t>
            </a:r>
            <a:r>
              <a:rPr lang="zh-CN" altLang="en-US" sz="1600" dirty="0">
                <a:solidFill>
                  <a:srgbClr val="FF0000"/>
                </a:solidFill>
                <a:latin typeface="Times New Roman" panose="02020603050405020304" pitchFamily="18" charset="0"/>
              </a:rPr>
              <a:t>近似解</a:t>
            </a:r>
            <a:endParaRPr lang="en-US" altLang="zh-CN" sz="1600" dirty="0">
              <a:solidFill>
                <a:srgbClr val="FF0000"/>
              </a:solidFill>
              <a:latin typeface="Times New Roman" panose="02020603050405020304" pitchFamily="18" charset="0"/>
            </a:endParaRPr>
          </a:p>
        </p:txBody>
      </p:sp>
      <p:pic>
        <p:nvPicPr>
          <p:cNvPr id="27" name="图片 26">
            <a:extLst>
              <a:ext uri="{FF2B5EF4-FFF2-40B4-BE49-F238E27FC236}">
                <a16:creationId xmlns:a16="http://schemas.microsoft.com/office/drawing/2014/main" id="{E82EFC04-F7F1-4687-B216-1306C546C67B}"/>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5867400" y="3772913"/>
            <a:ext cx="2274663" cy="1680643"/>
          </a:xfrm>
          <a:prstGeom prst="rect">
            <a:avLst/>
          </a:prstGeom>
        </p:spPr>
      </p:pic>
      <p:pic>
        <p:nvPicPr>
          <p:cNvPr id="28" name="图片 27">
            <a:extLst>
              <a:ext uri="{FF2B5EF4-FFF2-40B4-BE49-F238E27FC236}">
                <a16:creationId xmlns:a16="http://schemas.microsoft.com/office/drawing/2014/main" id="{91418522-42CB-4AA1-9E02-E5DA0C40D23F}"/>
              </a:ext>
            </a:extLst>
          </p:cNvPr>
          <p:cNvPicPr>
            <a:picLocks noChangeAspect="1"/>
          </p:cNvPicPr>
          <p:nvPr/>
        </p:nvPicPr>
        <p:blipFill>
          <a:blip r:embed="rId21"/>
          <a:stretch>
            <a:fillRect/>
          </a:stretch>
        </p:blipFill>
        <p:spPr>
          <a:xfrm>
            <a:off x="5334000" y="5496079"/>
            <a:ext cx="3426409" cy="353024"/>
          </a:xfrm>
          <a:prstGeom prst="rect">
            <a:avLst/>
          </a:prstGeom>
        </p:spPr>
      </p:pic>
      <p:graphicFrame>
        <p:nvGraphicFramePr>
          <p:cNvPr id="10" name="对象 9">
            <a:extLst>
              <a:ext uri="{FF2B5EF4-FFF2-40B4-BE49-F238E27FC236}">
                <a16:creationId xmlns:a16="http://schemas.microsoft.com/office/drawing/2014/main" id="{8F21646D-A719-4667-BEF5-383D178A0477}"/>
              </a:ext>
            </a:extLst>
          </p:cNvPr>
          <p:cNvGraphicFramePr>
            <a:graphicFrameLocks noChangeAspect="1"/>
          </p:cNvGraphicFramePr>
          <p:nvPr>
            <p:extLst>
              <p:ext uri="{D42A27DB-BD31-4B8C-83A1-F6EECF244321}">
                <p14:modId xmlns:p14="http://schemas.microsoft.com/office/powerpoint/2010/main" val="1941264120"/>
              </p:ext>
            </p:extLst>
          </p:nvPr>
        </p:nvGraphicFramePr>
        <p:xfrm>
          <a:off x="1149267" y="2393950"/>
          <a:ext cx="1104900" cy="393700"/>
        </p:xfrm>
        <a:graphic>
          <a:graphicData uri="http://schemas.openxmlformats.org/presentationml/2006/ole">
            <mc:AlternateContent xmlns:mc="http://schemas.openxmlformats.org/markup-compatibility/2006">
              <mc:Choice xmlns:v="urn:schemas-microsoft-com:vml" Requires="v">
                <p:oleObj spid="_x0000_s12608" name="Equation" r:id="rId22" imgW="1104840" imgH="393480" progId="Equation.DSMT4">
                  <p:embed/>
                </p:oleObj>
              </mc:Choice>
              <mc:Fallback>
                <p:oleObj name="Equation" r:id="rId22" imgW="1104840" imgH="393480" progId="Equation.DSMT4">
                  <p:embed/>
                  <p:pic>
                    <p:nvPicPr>
                      <p:cNvPr id="0" name=""/>
                      <p:cNvPicPr/>
                      <p:nvPr/>
                    </p:nvPicPr>
                    <p:blipFill>
                      <a:blip r:embed="rId23"/>
                      <a:stretch>
                        <a:fillRect/>
                      </a:stretch>
                    </p:blipFill>
                    <p:spPr>
                      <a:xfrm>
                        <a:off x="1149267" y="2393950"/>
                        <a:ext cx="1104900" cy="393700"/>
                      </a:xfrm>
                      <a:prstGeom prst="rect">
                        <a:avLst/>
                      </a:prstGeom>
                    </p:spPr>
                  </p:pic>
                </p:oleObj>
              </mc:Fallback>
            </mc:AlternateContent>
          </a:graphicData>
        </a:graphic>
      </p:graphicFrame>
    </p:spTree>
    <p:extLst>
      <p:ext uri="{BB962C8B-B14F-4D97-AF65-F5344CB8AC3E}">
        <p14:creationId xmlns:p14="http://schemas.microsoft.com/office/powerpoint/2010/main" val="23799024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66800" y="152400"/>
            <a:ext cx="6324600" cy="381000"/>
          </a:xfrm>
        </p:spPr>
        <p:txBody>
          <a:bodyPr/>
          <a:lstStyle/>
          <a:p>
            <a:r>
              <a:rPr lang="en-US" altLang="zh-CN" dirty="0"/>
              <a:t>PRIS</a:t>
            </a:r>
            <a:r>
              <a:rPr lang="zh-CN" altLang="en-US" dirty="0"/>
              <a:t>实验实施</a:t>
            </a:r>
          </a:p>
        </p:txBody>
      </p:sp>
      <p:pic>
        <p:nvPicPr>
          <p:cNvPr id="4" name="图片 3">
            <a:extLst>
              <a:ext uri="{FF2B5EF4-FFF2-40B4-BE49-F238E27FC236}">
                <a16:creationId xmlns:a16="http://schemas.microsoft.com/office/drawing/2014/main" id="{89FDFC92-3A97-42EB-B504-2C65C9BECD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751582"/>
            <a:ext cx="5257800" cy="1658157"/>
          </a:xfrm>
          <a:prstGeom prst="rect">
            <a:avLst/>
          </a:prstGeom>
        </p:spPr>
      </p:pic>
      <p:sp>
        <p:nvSpPr>
          <p:cNvPr id="5" name="矩形 4">
            <a:extLst>
              <a:ext uri="{FF2B5EF4-FFF2-40B4-BE49-F238E27FC236}">
                <a16:creationId xmlns:a16="http://schemas.microsoft.com/office/drawing/2014/main" id="{9453D912-D23B-4851-8648-3FFFE5F2FA21}"/>
              </a:ext>
            </a:extLst>
          </p:cNvPr>
          <p:cNvSpPr/>
          <p:nvPr/>
        </p:nvSpPr>
        <p:spPr>
          <a:xfrm>
            <a:off x="6096000" y="1139896"/>
            <a:ext cx="3352800" cy="1323439"/>
          </a:xfrm>
          <a:prstGeom prst="rect">
            <a:avLst/>
          </a:prstGeom>
        </p:spPr>
        <p:txBody>
          <a:bodyPr wrap="square">
            <a:spAutoFit/>
          </a:bodyPr>
          <a:lstStyle/>
          <a:p>
            <a:r>
              <a:rPr lang="zh-CN" altLang="en-US" sz="1600" dirty="0">
                <a:latin typeface="Times New Roman" panose="02020603050405020304" pitchFamily="18" charset="0"/>
              </a:rPr>
              <a:t>由</a:t>
            </a:r>
            <a:r>
              <a:rPr lang="en-US" altLang="zh-CN" sz="1600" dirty="0">
                <a:latin typeface="Times New Roman" panose="02020603050405020304" pitchFamily="18" charset="0"/>
              </a:rPr>
              <a:t>13</a:t>
            </a:r>
            <a:r>
              <a:rPr lang="zh-CN" altLang="en-US" sz="1600" dirty="0">
                <a:latin typeface="Times New Roman" panose="02020603050405020304" pitchFamily="18" charset="0"/>
              </a:rPr>
              <a:t>个</a:t>
            </a:r>
            <a:r>
              <a:rPr lang="en-US" altLang="zh-CN" sz="1600" dirty="0">
                <a:latin typeface="Times New Roman" panose="02020603050405020304" pitchFamily="18" charset="0"/>
              </a:rPr>
              <a:t>MZI</a:t>
            </a:r>
            <a:r>
              <a:rPr lang="zh-CN" altLang="en-US" sz="1600" dirty="0">
                <a:latin typeface="Times New Roman" panose="02020603050405020304" pitchFamily="18" charset="0"/>
              </a:rPr>
              <a:t>阵列组成的</a:t>
            </a:r>
            <a:r>
              <a:rPr lang="en-US" altLang="zh-CN" sz="1600" dirty="0">
                <a:latin typeface="Times New Roman" panose="02020603050405020304" pitchFamily="18" charset="0"/>
              </a:rPr>
              <a:t>4</a:t>
            </a:r>
            <a:r>
              <a:rPr lang="zh-CN" altLang="en-US" sz="1600" dirty="0">
                <a:latin typeface="Times New Roman" panose="02020603050405020304" pitchFamily="18" charset="0"/>
              </a:rPr>
              <a:t>自旋系统</a:t>
            </a:r>
            <a:endParaRPr lang="en-US" altLang="zh-CN" sz="1600" dirty="0">
              <a:latin typeface="Times New Roman" panose="02020603050405020304" pitchFamily="18" charset="0"/>
            </a:endParaRPr>
          </a:p>
          <a:p>
            <a:r>
              <a:rPr lang="zh-CN" altLang="en-US" sz="1600" dirty="0">
                <a:latin typeface="Times New Roman" panose="02020603050405020304" pitchFamily="18" charset="0"/>
              </a:rPr>
              <a:t>芯片酉保真度</a:t>
            </a:r>
            <a:r>
              <a:rPr lang="en-US" altLang="zh-CN" sz="1600" dirty="0">
                <a:latin typeface="Times New Roman" panose="02020603050405020304" pitchFamily="18" charset="0"/>
              </a:rPr>
              <a:t>92%</a:t>
            </a:r>
          </a:p>
          <a:p>
            <a:r>
              <a:rPr lang="zh-CN" altLang="en-US" sz="1600" dirty="0">
                <a:latin typeface="Times New Roman" panose="02020603050405020304" pitchFamily="18" charset="0"/>
              </a:rPr>
              <a:t>用第</a:t>
            </a:r>
            <a:r>
              <a:rPr lang="en-US" altLang="zh-CN" sz="1600" dirty="0">
                <a:latin typeface="Times New Roman" panose="02020603050405020304" pitchFamily="18" charset="0"/>
              </a:rPr>
              <a:t>5</a:t>
            </a:r>
            <a:r>
              <a:rPr lang="zh-CN" altLang="en-US" sz="1600" dirty="0">
                <a:latin typeface="Times New Roman" panose="02020603050405020304" pitchFamily="18" charset="0"/>
              </a:rPr>
              <a:t>通道作零差检测</a:t>
            </a:r>
            <a:endParaRPr lang="en-US" altLang="zh-CN" sz="1600" dirty="0">
              <a:latin typeface="Times New Roman" panose="02020603050405020304" pitchFamily="18" charset="0"/>
            </a:endParaRPr>
          </a:p>
          <a:p>
            <a:r>
              <a:rPr lang="zh-CN" altLang="en-US" sz="1600" dirty="0">
                <a:latin typeface="Times New Roman" panose="02020603050405020304" pitchFamily="18" charset="0"/>
              </a:rPr>
              <a:t>酉矩阵直接映射在芯片上</a:t>
            </a:r>
            <a:endParaRPr lang="en-US" altLang="zh-CN" sz="1600" dirty="0">
              <a:latin typeface="Times New Roman" panose="02020603050405020304" pitchFamily="18" charset="0"/>
            </a:endParaRPr>
          </a:p>
          <a:p>
            <a:endParaRPr lang="en-US" altLang="zh-CN" sz="1600" dirty="0">
              <a:latin typeface="Times New Roman" panose="02020603050405020304" pitchFamily="18" charset="0"/>
            </a:endParaRPr>
          </a:p>
        </p:txBody>
      </p:sp>
      <p:pic>
        <p:nvPicPr>
          <p:cNvPr id="7" name="图片 6">
            <a:extLst>
              <a:ext uri="{FF2B5EF4-FFF2-40B4-BE49-F238E27FC236}">
                <a16:creationId xmlns:a16="http://schemas.microsoft.com/office/drawing/2014/main" id="{D63FB3A6-192E-40B2-9288-53C38823CA5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200" y="3128358"/>
            <a:ext cx="6165850" cy="1605448"/>
          </a:xfrm>
          <a:prstGeom prst="rect">
            <a:avLst/>
          </a:prstGeom>
        </p:spPr>
      </p:pic>
      <p:sp>
        <p:nvSpPr>
          <p:cNvPr id="8" name="矩形 7">
            <a:extLst>
              <a:ext uri="{FF2B5EF4-FFF2-40B4-BE49-F238E27FC236}">
                <a16:creationId xmlns:a16="http://schemas.microsoft.com/office/drawing/2014/main" id="{3EAEF495-AE8C-4754-9C36-2D15D9E77A86}"/>
              </a:ext>
            </a:extLst>
          </p:cNvPr>
          <p:cNvSpPr/>
          <p:nvPr/>
        </p:nvSpPr>
        <p:spPr>
          <a:xfrm>
            <a:off x="838200" y="2543583"/>
            <a:ext cx="8020050" cy="584775"/>
          </a:xfrm>
          <a:prstGeom prst="rect">
            <a:avLst/>
          </a:prstGeom>
        </p:spPr>
        <p:txBody>
          <a:bodyPr wrap="square">
            <a:spAutoFit/>
          </a:bodyPr>
          <a:lstStyle/>
          <a:p>
            <a:r>
              <a:rPr lang="zh-CN" altLang="en-US" sz="1600" dirty="0">
                <a:latin typeface="Times New Roman" panose="02020603050405020304" pitchFamily="18" charset="0"/>
              </a:rPr>
              <a:t>两个酉矩阵</a:t>
            </a:r>
            <a:r>
              <a:rPr lang="en-US" altLang="zh-CN" sz="1600" i="1" dirty="0">
                <a:latin typeface="Times New Roman" panose="02020603050405020304" pitchFamily="18" charset="0"/>
              </a:rPr>
              <a:t>U</a:t>
            </a:r>
            <a:r>
              <a:rPr lang="zh-CN" altLang="en-US" sz="1600" dirty="0">
                <a:latin typeface="Times New Roman" panose="02020603050405020304" pitchFamily="18" charset="0"/>
              </a:rPr>
              <a:t>和</a:t>
            </a:r>
            <a:r>
              <a:rPr lang="en-US" altLang="zh-CN" sz="1600" i="1" dirty="0">
                <a:latin typeface="Times New Roman" panose="02020603050405020304" pitchFamily="18" charset="0"/>
              </a:rPr>
              <a:t>U</a:t>
            </a:r>
            <a:r>
              <a:rPr lang="en-US" altLang="zh-CN" sz="1600" baseline="30000" dirty="0">
                <a:latin typeface="Times New Roman" panose="02020603050405020304" pitchFamily="18" charset="0"/>
              </a:rPr>
              <a:t>⸷</a:t>
            </a:r>
            <a:r>
              <a:rPr lang="zh-CN" altLang="en-US" sz="1600" dirty="0">
                <a:latin typeface="Times New Roman" panose="02020603050405020304" pitchFamily="18" charset="0"/>
              </a:rPr>
              <a:t>，每个酉矩阵对应两个零差检测矩阵</a:t>
            </a:r>
            <a:r>
              <a:rPr lang="en-US" altLang="zh-CN" sz="1600" i="1" dirty="0">
                <a:latin typeface="Times New Roman" panose="02020603050405020304" pitchFamily="18" charset="0"/>
              </a:rPr>
              <a:t>h</a:t>
            </a:r>
            <a:r>
              <a:rPr lang="en-US" altLang="zh-CN" sz="1600" dirty="0">
                <a:latin typeface="Times New Roman" panose="02020603050405020304" pitchFamily="18" charset="0"/>
              </a:rPr>
              <a:t>1</a:t>
            </a:r>
            <a:r>
              <a:rPr lang="zh-CN" altLang="en-US" sz="1600" dirty="0">
                <a:latin typeface="Times New Roman" panose="02020603050405020304" pitchFamily="18" charset="0"/>
              </a:rPr>
              <a:t>和</a:t>
            </a:r>
            <a:r>
              <a:rPr lang="en-US" altLang="zh-CN" sz="1600" i="1" dirty="0">
                <a:latin typeface="Times New Roman" panose="02020603050405020304" pitchFamily="18" charset="0"/>
              </a:rPr>
              <a:t>h</a:t>
            </a:r>
            <a:r>
              <a:rPr lang="en-US" altLang="zh-CN" sz="1600" dirty="0">
                <a:latin typeface="Times New Roman" panose="02020603050405020304" pitchFamily="18" charset="0"/>
              </a:rPr>
              <a:t>2</a:t>
            </a:r>
            <a:r>
              <a:rPr lang="zh-CN" altLang="en-US" sz="1600" dirty="0">
                <a:latin typeface="Times New Roman" panose="02020603050405020304" pitchFamily="18" charset="0"/>
              </a:rPr>
              <a:t>，每次迭代执行</a:t>
            </a:r>
            <a:r>
              <a:rPr lang="en-US" altLang="zh-CN" sz="1600" dirty="0">
                <a:latin typeface="Times New Roman" panose="02020603050405020304" pitchFamily="18" charset="0"/>
              </a:rPr>
              <a:t>4</a:t>
            </a:r>
            <a:r>
              <a:rPr lang="zh-CN" altLang="en-US" sz="1600" dirty="0">
                <a:latin typeface="Times New Roman" panose="02020603050405020304" pitchFamily="18" charset="0"/>
              </a:rPr>
              <a:t>次乘法，零差检测算法重建幅度</a:t>
            </a:r>
            <a:r>
              <a:rPr lang="en-US" altLang="zh-CN" sz="1600" dirty="0">
                <a:latin typeface="Times New Roman" panose="02020603050405020304" pitchFamily="18" charset="0"/>
              </a:rPr>
              <a:t>-</a:t>
            </a:r>
            <a:r>
              <a:rPr lang="zh-CN" altLang="en-US" sz="1600" dirty="0">
                <a:latin typeface="Times New Roman" panose="02020603050405020304" pitchFamily="18" charset="0"/>
              </a:rPr>
              <a:t>相位信息：</a:t>
            </a:r>
            <a:endParaRPr lang="en-US" altLang="zh-CN" sz="1600" baseline="30000" dirty="0">
              <a:latin typeface="Times New Roman" panose="02020603050405020304" pitchFamily="18" charset="0"/>
            </a:endParaRPr>
          </a:p>
        </p:txBody>
      </p:sp>
      <p:graphicFrame>
        <p:nvGraphicFramePr>
          <p:cNvPr id="10" name="对象 9">
            <a:extLst>
              <a:ext uri="{FF2B5EF4-FFF2-40B4-BE49-F238E27FC236}">
                <a16:creationId xmlns:a16="http://schemas.microsoft.com/office/drawing/2014/main" id="{BA9939B1-F166-437B-92FE-9FE61C1365C3}"/>
              </a:ext>
            </a:extLst>
          </p:cNvPr>
          <p:cNvGraphicFramePr>
            <a:graphicFrameLocks noChangeAspect="1"/>
          </p:cNvGraphicFramePr>
          <p:nvPr>
            <p:extLst>
              <p:ext uri="{D42A27DB-BD31-4B8C-83A1-F6EECF244321}">
                <p14:modId xmlns:p14="http://schemas.microsoft.com/office/powerpoint/2010/main" val="2076585967"/>
              </p:ext>
            </p:extLst>
          </p:nvPr>
        </p:nvGraphicFramePr>
        <p:xfrm>
          <a:off x="6146800" y="3352800"/>
          <a:ext cx="914400" cy="198438"/>
        </p:xfrm>
        <a:graphic>
          <a:graphicData uri="http://schemas.openxmlformats.org/presentationml/2006/ole">
            <mc:AlternateContent xmlns:mc="http://schemas.openxmlformats.org/markup-compatibility/2006">
              <mc:Choice xmlns:v="urn:schemas-microsoft-com:vml" Requires="v">
                <p:oleObj spid="_x0000_s13339" name="Equation" r:id="rId5" imgW="914400" imgH="198720" progId="Equation.DSMT4">
                  <p:embed/>
                </p:oleObj>
              </mc:Choice>
              <mc:Fallback>
                <p:oleObj name="Equation" r:id="rId5" imgW="914400" imgH="198720" progId="Equation.DSMT4">
                  <p:embed/>
                  <p:pic>
                    <p:nvPicPr>
                      <p:cNvPr id="0" name=""/>
                      <p:cNvPicPr/>
                      <p:nvPr/>
                    </p:nvPicPr>
                    <p:blipFill>
                      <a:blip r:embed="rId6"/>
                      <a:stretch>
                        <a:fillRect/>
                      </a:stretch>
                    </p:blipFill>
                    <p:spPr>
                      <a:xfrm>
                        <a:off x="6146800" y="3352800"/>
                        <a:ext cx="914400" cy="198438"/>
                      </a:xfrm>
                      <a:prstGeom prst="rect">
                        <a:avLst/>
                      </a:prstGeom>
                    </p:spPr>
                  </p:pic>
                </p:oleObj>
              </mc:Fallback>
            </mc:AlternateContent>
          </a:graphicData>
        </a:graphic>
      </p:graphicFrame>
      <p:sp>
        <p:nvSpPr>
          <p:cNvPr id="12" name="文本框 11">
            <a:extLst>
              <a:ext uri="{FF2B5EF4-FFF2-40B4-BE49-F238E27FC236}">
                <a16:creationId xmlns:a16="http://schemas.microsoft.com/office/drawing/2014/main" id="{84CCF87B-B104-4A9C-85CA-B1B4DCDE5DBC}"/>
              </a:ext>
            </a:extLst>
          </p:cNvPr>
          <p:cNvSpPr txBox="1"/>
          <p:nvPr/>
        </p:nvSpPr>
        <p:spPr>
          <a:xfrm>
            <a:off x="685800" y="6365557"/>
            <a:ext cx="8563896" cy="492443"/>
          </a:xfrm>
          <a:prstGeom prst="rect">
            <a:avLst/>
          </a:prstGeom>
          <a:noFill/>
        </p:spPr>
        <p:txBody>
          <a:bodyPr wrap="square" rtlCol="0">
            <a:spAutoFit/>
          </a:bodyPr>
          <a:lstStyle>
            <a:defPPr>
              <a:defRPr lang="zh-CN"/>
            </a:defPPr>
            <a:lvl1pPr algn="l" rtl="0" fontAlgn="base">
              <a:spcBef>
                <a:spcPct val="0"/>
              </a:spcBef>
              <a:spcAft>
                <a:spcPct val="0"/>
              </a:spcAft>
              <a:defRPr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宋体" charset="-122"/>
                <a:cs typeface="+mn-cs"/>
              </a:defRPr>
            </a:lvl2pPr>
            <a:lvl3pPr marL="914400" algn="l" rtl="0" fontAlgn="base">
              <a:spcBef>
                <a:spcPct val="0"/>
              </a:spcBef>
              <a:spcAft>
                <a:spcPct val="0"/>
              </a:spcAft>
              <a:defRPr kern="1200">
                <a:solidFill>
                  <a:schemeClr val="tx1"/>
                </a:solidFill>
                <a:latin typeface="Arial" charset="0"/>
                <a:ea typeface="宋体" charset="-122"/>
                <a:cs typeface="+mn-cs"/>
              </a:defRPr>
            </a:lvl3pPr>
            <a:lvl4pPr marL="1371600" algn="l" rtl="0" fontAlgn="base">
              <a:spcBef>
                <a:spcPct val="0"/>
              </a:spcBef>
              <a:spcAft>
                <a:spcPct val="0"/>
              </a:spcAft>
              <a:defRPr kern="1200">
                <a:solidFill>
                  <a:schemeClr val="tx1"/>
                </a:solidFill>
                <a:latin typeface="Arial" charset="0"/>
                <a:ea typeface="宋体" charset="-122"/>
                <a:cs typeface="+mn-cs"/>
              </a:defRPr>
            </a:lvl4pPr>
            <a:lvl5pPr marL="1828800" algn="l"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a:lstStyle>
          <a:p>
            <a:r>
              <a:rPr lang="en-US" altLang="zh-CN" sz="1300" dirty="0" err="1">
                <a:latin typeface="Times New Roman" panose="02020603050405020304" pitchFamily="18" charset="0"/>
                <a:cs typeface="Times New Roman" panose="02020603050405020304" pitchFamily="18" charset="0"/>
              </a:rPr>
              <a:t>Prabhu</a:t>
            </a:r>
            <a:r>
              <a:rPr lang="en-US" altLang="zh-CN" sz="1300" dirty="0">
                <a:latin typeface="Times New Roman" panose="02020603050405020304" pitchFamily="18" charset="0"/>
                <a:cs typeface="Times New Roman" panose="02020603050405020304" pitchFamily="18" charset="0"/>
              </a:rPr>
              <a:t> M, Roques-</a:t>
            </a:r>
            <a:r>
              <a:rPr lang="en-US" altLang="zh-CN" sz="1300" dirty="0" err="1">
                <a:latin typeface="Times New Roman" panose="02020603050405020304" pitchFamily="18" charset="0"/>
                <a:cs typeface="Times New Roman" panose="02020603050405020304" pitchFamily="18" charset="0"/>
              </a:rPr>
              <a:t>Carmes</a:t>
            </a:r>
            <a:r>
              <a:rPr lang="en-US" altLang="zh-CN" sz="1300" dirty="0">
                <a:latin typeface="Times New Roman" panose="02020603050405020304" pitchFamily="18" charset="0"/>
                <a:cs typeface="Times New Roman" panose="02020603050405020304" pitchFamily="18" charset="0"/>
              </a:rPr>
              <a:t> C, Shen Y, et al. Accelerating recurrent </a:t>
            </a:r>
            <a:r>
              <a:rPr lang="en-US" altLang="zh-CN" sz="1300" dirty="0" err="1">
                <a:latin typeface="Times New Roman" panose="02020603050405020304" pitchFamily="18" charset="0"/>
                <a:cs typeface="Times New Roman" panose="02020603050405020304" pitchFamily="18" charset="0"/>
              </a:rPr>
              <a:t>Ising</a:t>
            </a:r>
            <a:r>
              <a:rPr lang="en-US" altLang="zh-CN" sz="1300" dirty="0">
                <a:latin typeface="Times New Roman" panose="02020603050405020304" pitchFamily="18" charset="0"/>
                <a:cs typeface="Times New Roman" panose="02020603050405020304" pitchFamily="18" charset="0"/>
              </a:rPr>
              <a:t> machines in photonic integrated circuits[J]. Optica, 2020, 7(5): 551-558.</a:t>
            </a:r>
            <a:endParaRPr lang="zh-CN" altLang="en-US" sz="1300" dirty="0">
              <a:latin typeface="Times New Roman" panose="02020603050405020304" pitchFamily="18" charset="0"/>
              <a:cs typeface="Times New Roman" panose="02020603050405020304" pitchFamily="18" charset="0"/>
            </a:endParaRPr>
          </a:p>
        </p:txBody>
      </p:sp>
      <p:pic>
        <p:nvPicPr>
          <p:cNvPr id="14" name="图片 13">
            <a:extLst>
              <a:ext uri="{FF2B5EF4-FFF2-40B4-BE49-F238E27FC236}">
                <a16:creationId xmlns:a16="http://schemas.microsoft.com/office/drawing/2014/main" id="{C4035FFB-FF3C-457E-A643-4F475A1C7FAA}"/>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66800" y="4760109"/>
            <a:ext cx="5370801" cy="1605448"/>
          </a:xfrm>
          <a:prstGeom prst="rect">
            <a:avLst/>
          </a:prstGeom>
        </p:spPr>
      </p:pic>
    </p:spTree>
    <p:extLst>
      <p:ext uri="{BB962C8B-B14F-4D97-AF65-F5344CB8AC3E}">
        <p14:creationId xmlns:p14="http://schemas.microsoft.com/office/powerpoint/2010/main" val="9435352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References</a:t>
            </a:r>
            <a:r>
              <a:rPr lang="zh-CN" altLang="en-US" dirty="0"/>
              <a:t>：</a:t>
            </a:r>
          </a:p>
        </p:txBody>
      </p:sp>
      <p:sp>
        <p:nvSpPr>
          <p:cNvPr id="4" name="矩形 3"/>
          <p:cNvSpPr/>
          <p:nvPr/>
        </p:nvSpPr>
        <p:spPr>
          <a:xfrm>
            <a:off x="762000" y="609601"/>
            <a:ext cx="8153400" cy="6370975"/>
          </a:xfrm>
          <a:prstGeom prst="rect">
            <a:avLst/>
          </a:prstGeom>
        </p:spPr>
        <p:txBody>
          <a:bodyPr wrap="square">
            <a:spAutoFit/>
          </a:bodyPr>
          <a:lstStyle/>
          <a:p>
            <a:pPr marL="342900" lvl="0" indent="-342900" algn="just">
              <a:spcAft>
                <a:spcPts val="0"/>
              </a:spcAft>
              <a:buSzPts val="1000"/>
              <a:buFont typeface="Times New Roman" panose="02020603050405020304" pitchFamily="18" charset="0"/>
              <a:buAutoNum type="arabicPeriod"/>
              <a:tabLst>
                <a:tab pos="296545" algn="l"/>
              </a:tabLst>
            </a:pPr>
            <a:r>
              <a:rPr lang="en-US" altLang="zh-CN" sz="1200" dirty="0">
                <a:latin typeface="Times New Roman" panose="02020603050405020304" pitchFamily="18" charset="0"/>
                <a:ea typeface="Times New Roman" panose="02020603050405020304" pitchFamily="18" charset="0"/>
              </a:rPr>
              <a:t>Lucas A. </a:t>
            </a:r>
            <a:r>
              <a:rPr lang="en-US" altLang="zh-CN" sz="1200" dirty="0" err="1">
                <a:latin typeface="Times New Roman" panose="02020603050405020304" pitchFamily="18" charset="0"/>
                <a:ea typeface="Times New Roman" panose="02020603050405020304" pitchFamily="18" charset="0"/>
              </a:rPr>
              <a:t>Ising</a:t>
            </a:r>
            <a:r>
              <a:rPr lang="en-US" altLang="zh-CN" sz="1200" dirty="0">
                <a:latin typeface="Times New Roman" panose="02020603050405020304" pitchFamily="18" charset="0"/>
                <a:ea typeface="Times New Roman" panose="02020603050405020304" pitchFamily="18" charset="0"/>
              </a:rPr>
              <a:t> formulations of many NP problems[J]. Frontiers in physics, 2014, 2: 5.</a:t>
            </a:r>
          </a:p>
          <a:p>
            <a:pPr marL="342900" lvl="0" indent="-342900" algn="just">
              <a:spcAft>
                <a:spcPts val="0"/>
              </a:spcAft>
              <a:buSzPts val="1000"/>
              <a:buFont typeface="Times New Roman" panose="02020603050405020304" pitchFamily="18" charset="0"/>
              <a:buAutoNum type="arabicPeriod"/>
              <a:tabLst>
                <a:tab pos="296545" algn="l"/>
              </a:tabLst>
            </a:pPr>
            <a:r>
              <a:rPr lang="en-US" altLang="zh-CN" sz="1200" dirty="0">
                <a:latin typeface="Times New Roman" panose="02020603050405020304" pitchFamily="18" charset="0"/>
                <a:ea typeface="Times New Roman" panose="02020603050405020304" pitchFamily="18" charset="0"/>
              </a:rPr>
              <a:t>Hopfield J </a:t>
            </a:r>
            <a:r>
              <a:rPr lang="en-US" altLang="zh-CN" sz="1200" dirty="0" err="1">
                <a:latin typeface="Times New Roman" panose="02020603050405020304" pitchFamily="18" charset="0"/>
                <a:ea typeface="Times New Roman" panose="02020603050405020304" pitchFamily="18" charset="0"/>
              </a:rPr>
              <a:t>J</a:t>
            </a:r>
            <a:r>
              <a:rPr lang="en-US" altLang="zh-CN" sz="1200" dirty="0">
                <a:latin typeface="Times New Roman" panose="02020603050405020304" pitchFamily="18" charset="0"/>
                <a:ea typeface="Times New Roman" panose="02020603050405020304" pitchFamily="18" charset="0"/>
              </a:rPr>
              <a:t>. Neural networks and physical systems with emergent collective computational abilities[J]. Proceedings of the national academy of sciences, 1982, 79(8): 2554-2558.</a:t>
            </a:r>
          </a:p>
          <a:p>
            <a:pPr marL="342900" lvl="0" indent="-342900" algn="just">
              <a:spcAft>
                <a:spcPts val="0"/>
              </a:spcAft>
              <a:buSzPts val="1000"/>
              <a:buFont typeface="Times New Roman" panose="02020603050405020304" pitchFamily="18" charset="0"/>
              <a:buAutoNum type="arabicPeriod"/>
              <a:tabLst>
                <a:tab pos="296545" algn="l"/>
              </a:tabLst>
            </a:pPr>
            <a:r>
              <a:rPr lang="en-US" altLang="zh-CN" sz="1200" dirty="0">
                <a:latin typeface="Times New Roman" panose="02020603050405020304" pitchFamily="18" charset="0"/>
                <a:ea typeface="Times New Roman" panose="02020603050405020304" pitchFamily="18" charset="0"/>
              </a:rPr>
              <a:t>Hopfield J </a:t>
            </a:r>
            <a:r>
              <a:rPr lang="en-US" altLang="zh-CN" sz="1200" dirty="0" err="1">
                <a:latin typeface="Times New Roman" panose="02020603050405020304" pitchFamily="18" charset="0"/>
                <a:ea typeface="Times New Roman" panose="02020603050405020304" pitchFamily="18" charset="0"/>
              </a:rPr>
              <a:t>J</a:t>
            </a:r>
            <a:r>
              <a:rPr lang="en-US" altLang="zh-CN" sz="1200" dirty="0">
                <a:latin typeface="Times New Roman" panose="02020603050405020304" pitchFamily="18" charset="0"/>
                <a:ea typeface="Times New Roman" panose="02020603050405020304" pitchFamily="18" charset="0"/>
              </a:rPr>
              <a:t>. Neurons with graded response have collective computational properties like those of two-state neurons[J]. Proceedings of the national academy of sciences, 1984, 81(10): 3088-3092.Cui, T. J., Qi, M. Q., Wan, X., Zhao, J., &amp; Cheng, Q. (2014). Coding metamaterials, digital metamaterials and programmable metamaterials. Light: Science &amp; Applications, 3(10), e218-e218. </a:t>
            </a:r>
          </a:p>
          <a:p>
            <a:pPr marL="342900" lvl="0" indent="-342900" algn="just">
              <a:spcAft>
                <a:spcPts val="0"/>
              </a:spcAft>
              <a:buSzPts val="1000"/>
              <a:buFont typeface="Times New Roman" panose="02020603050405020304" pitchFamily="18" charset="0"/>
              <a:buAutoNum type="arabicPeriod"/>
              <a:tabLst>
                <a:tab pos="296545" algn="l"/>
              </a:tabLst>
            </a:pPr>
            <a:r>
              <a:rPr lang="en-US" altLang="zh-CN" sz="1200" dirty="0">
                <a:latin typeface="Times New Roman" panose="02020603050405020304" pitchFamily="18" charset="0"/>
                <a:ea typeface="Times New Roman" panose="02020603050405020304" pitchFamily="18" charset="0"/>
              </a:rPr>
              <a:t>Zhang, L., Liu, S., Li, L., &amp; Cui, T. J. (2017). Spin-controlled multiple pencil beams and vortex beams with different polarizations generated by </a:t>
            </a:r>
            <a:r>
              <a:rPr lang="en-US" altLang="zh-CN" sz="1200" dirty="0" err="1">
                <a:latin typeface="Times New Roman" panose="02020603050405020304" pitchFamily="18" charset="0"/>
                <a:ea typeface="Times New Roman" panose="02020603050405020304" pitchFamily="18" charset="0"/>
              </a:rPr>
              <a:t>Pancharatnam</a:t>
            </a:r>
            <a:r>
              <a:rPr lang="en-US" altLang="zh-CN" sz="1200" dirty="0">
                <a:latin typeface="Times New Roman" panose="02020603050405020304" pitchFamily="18" charset="0"/>
                <a:ea typeface="Times New Roman" panose="02020603050405020304" pitchFamily="18" charset="0"/>
              </a:rPr>
              <a:t>-Berry coding </a:t>
            </a:r>
            <a:r>
              <a:rPr lang="en-US" altLang="zh-CN" sz="1200" dirty="0" err="1">
                <a:latin typeface="Times New Roman" panose="02020603050405020304" pitchFamily="18" charset="0"/>
                <a:ea typeface="Times New Roman" panose="02020603050405020304" pitchFamily="18" charset="0"/>
              </a:rPr>
              <a:t>metasurfaces</a:t>
            </a:r>
            <a:r>
              <a:rPr lang="en-US" altLang="zh-CN" sz="1200" dirty="0">
                <a:latin typeface="Times New Roman" panose="02020603050405020304" pitchFamily="18" charset="0"/>
                <a:ea typeface="Times New Roman" panose="02020603050405020304" pitchFamily="18" charset="0"/>
              </a:rPr>
              <a:t>. ACS applied materials &amp; interfaces, 9(41), 36447-36455.</a:t>
            </a:r>
          </a:p>
          <a:p>
            <a:pPr marL="342900" lvl="0" indent="-342900" algn="just">
              <a:spcAft>
                <a:spcPts val="0"/>
              </a:spcAft>
              <a:buSzPts val="1000"/>
              <a:buFont typeface="Times New Roman" panose="02020603050405020304" pitchFamily="18" charset="0"/>
              <a:buAutoNum type="arabicPeriod"/>
              <a:tabLst>
                <a:tab pos="296545" algn="l"/>
              </a:tabLst>
            </a:pPr>
            <a:r>
              <a:rPr lang="en-US" altLang="zh-CN" sz="1200" dirty="0">
                <a:latin typeface="Times New Roman" panose="02020603050405020304" pitchFamily="18" charset="0"/>
                <a:ea typeface="Times New Roman" panose="02020603050405020304" pitchFamily="18" charset="0"/>
              </a:rPr>
              <a:t>Inagaki T, </a:t>
            </a:r>
            <a:r>
              <a:rPr lang="en-US" altLang="zh-CN" sz="1200" dirty="0" err="1">
                <a:latin typeface="Times New Roman" panose="02020603050405020304" pitchFamily="18" charset="0"/>
                <a:ea typeface="Times New Roman" panose="02020603050405020304" pitchFamily="18" charset="0"/>
              </a:rPr>
              <a:t>Haribara</a:t>
            </a:r>
            <a:r>
              <a:rPr lang="en-US" altLang="zh-CN" sz="1200" dirty="0">
                <a:latin typeface="Times New Roman" panose="02020603050405020304" pitchFamily="18" charset="0"/>
                <a:ea typeface="Times New Roman" panose="02020603050405020304" pitchFamily="18" charset="0"/>
              </a:rPr>
              <a:t> Y, Igarashi K, et al. A coherent </a:t>
            </a:r>
            <a:r>
              <a:rPr lang="en-US" altLang="zh-CN" sz="1200" dirty="0" err="1">
                <a:latin typeface="Times New Roman" panose="02020603050405020304" pitchFamily="18" charset="0"/>
                <a:ea typeface="Times New Roman" panose="02020603050405020304" pitchFamily="18" charset="0"/>
              </a:rPr>
              <a:t>Ising</a:t>
            </a:r>
            <a:r>
              <a:rPr lang="en-US" altLang="zh-CN" sz="1200" dirty="0">
                <a:latin typeface="Times New Roman" panose="02020603050405020304" pitchFamily="18" charset="0"/>
                <a:ea typeface="Times New Roman" panose="02020603050405020304" pitchFamily="18" charset="0"/>
              </a:rPr>
              <a:t> machine for 2000-node optimization problems[J]. Science, 2016, 354(6312): 603-606.Ding, X., </a:t>
            </a:r>
            <a:r>
              <a:rPr lang="en-US" altLang="zh-CN" sz="1200" dirty="0" err="1">
                <a:latin typeface="Times New Roman" panose="02020603050405020304" pitchFamily="18" charset="0"/>
                <a:ea typeface="Times New Roman" panose="02020603050405020304" pitchFamily="18" charset="0"/>
              </a:rPr>
              <a:t>Monticone</a:t>
            </a:r>
            <a:r>
              <a:rPr lang="en-US" altLang="zh-CN" sz="1200" dirty="0">
                <a:latin typeface="Times New Roman" panose="02020603050405020304" pitchFamily="18" charset="0"/>
                <a:ea typeface="Times New Roman" panose="02020603050405020304" pitchFamily="18" charset="0"/>
              </a:rPr>
              <a:t>, F., Zhang, K., Zhang, L., Gao, D., </a:t>
            </a:r>
            <a:r>
              <a:rPr lang="en-US" altLang="zh-CN" sz="1200" dirty="0" err="1">
                <a:latin typeface="Times New Roman" panose="02020603050405020304" pitchFamily="18" charset="0"/>
                <a:ea typeface="Times New Roman" panose="02020603050405020304" pitchFamily="18" charset="0"/>
              </a:rPr>
              <a:t>Burokur</a:t>
            </a:r>
            <a:r>
              <a:rPr lang="en-US" altLang="zh-CN" sz="1200" dirty="0">
                <a:latin typeface="Times New Roman" panose="02020603050405020304" pitchFamily="18" charset="0"/>
                <a:ea typeface="Times New Roman" panose="02020603050405020304" pitchFamily="18" charset="0"/>
              </a:rPr>
              <a:t>, S. N., . . . </a:t>
            </a:r>
            <a:r>
              <a:rPr lang="en-US" altLang="zh-CN" sz="1200" dirty="0" err="1">
                <a:latin typeface="Times New Roman" panose="02020603050405020304" pitchFamily="18" charset="0"/>
                <a:ea typeface="Times New Roman" panose="02020603050405020304" pitchFamily="18" charset="0"/>
              </a:rPr>
              <a:t>Alù</a:t>
            </a:r>
            <a:r>
              <a:rPr lang="en-US" altLang="zh-CN" sz="1200" dirty="0">
                <a:latin typeface="Times New Roman" panose="02020603050405020304" pitchFamily="18" charset="0"/>
                <a:ea typeface="Times New Roman" panose="02020603050405020304" pitchFamily="18" charset="0"/>
              </a:rPr>
              <a:t>, A. (2015). Ultrathin </a:t>
            </a:r>
            <a:r>
              <a:rPr lang="en-US" altLang="zh-CN" sz="1200" dirty="0" err="1">
                <a:latin typeface="Times New Roman" panose="02020603050405020304" pitchFamily="18" charset="0"/>
                <a:ea typeface="Times New Roman" panose="02020603050405020304" pitchFamily="18" charset="0"/>
              </a:rPr>
              <a:t>Pancharatnam</a:t>
            </a:r>
            <a:r>
              <a:rPr lang="en-US" altLang="zh-CN" sz="1200" dirty="0">
                <a:latin typeface="Times New Roman" panose="02020603050405020304" pitchFamily="18" charset="0"/>
                <a:ea typeface="Times New Roman" panose="02020603050405020304" pitchFamily="18" charset="0"/>
              </a:rPr>
              <a:t>–Berry </a:t>
            </a:r>
            <a:r>
              <a:rPr lang="en-US" altLang="zh-CN" sz="1200" dirty="0" err="1">
                <a:latin typeface="Times New Roman" panose="02020603050405020304" pitchFamily="18" charset="0"/>
                <a:ea typeface="Times New Roman" panose="02020603050405020304" pitchFamily="18" charset="0"/>
              </a:rPr>
              <a:t>metasurface</a:t>
            </a:r>
            <a:r>
              <a:rPr lang="en-US" altLang="zh-CN" sz="1200" dirty="0">
                <a:latin typeface="Times New Roman" panose="02020603050405020304" pitchFamily="18" charset="0"/>
                <a:ea typeface="Times New Roman" panose="02020603050405020304" pitchFamily="18" charset="0"/>
              </a:rPr>
              <a:t> with maximal cross‐polarization efficiency. Advanced Materials, 27(7), 1195-1200.</a:t>
            </a:r>
          </a:p>
          <a:p>
            <a:pPr marL="342900" lvl="0" indent="-342900" algn="just">
              <a:spcAft>
                <a:spcPts val="0"/>
              </a:spcAft>
              <a:buSzPts val="1000"/>
              <a:buFont typeface="Times New Roman" panose="02020603050405020304" pitchFamily="18" charset="0"/>
              <a:buAutoNum type="arabicPeriod"/>
              <a:tabLst>
                <a:tab pos="296545" algn="l"/>
              </a:tabLst>
            </a:pPr>
            <a:r>
              <a:rPr lang="en-US" altLang="zh-CN" sz="1200" dirty="0">
                <a:latin typeface="Times New Roman" panose="02020603050405020304" pitchFamily="18" charset="0"/>
                <a:ea typeface="Times New Roman" panose="02020603050405020304" pitchFamily="18" charset="0"/>
              </a:rPr>
              <a:t>McMahon P L, Marandi A, </a:t>
            </a:r>
            <a:r>
              <a:rPr lang="en-US" altLang="zh-CN" sz="1200" dirty="0" err="1">
                <a:latin typeface="Times New Roman" panose="02020603050405020304" pitchFamily="18" charset="0"/>
                <a:ea typeface="Times New Roman" panose="02020603050405020304" pitchFamily="18" charset="0"/>
              </a:rPr>
              <a:t>Haribara</a:t>
            </a:r>
            <a:r>
              <a:rPr lang="en-US" altLang="zh-CN" sz="1200" dirty="0">
                <a:latin typeface="Times New Roman" panose="02020603050405020304" pitchFamily="18" charset="0"/>
                <a:ea typeface="Times New Roman" panose="02020603050405020304" pitchFamily="18" charset="0"/>
              </a:rPr>
              <a:t> Y, et al. A fully programmable 100-spin coherent </a:t>
            </a:r>
            <a:r>
              <a:rPr lang="en-US" altLang="zh-CN" sz="1200" dirty="0" err="1">
                <a:latin typeface="Times New Roman" panose="02020603050405020304" pitchFamily="18" charset="0"/>
                <a:ea typeface="Times New Roman" panose="02020603050405020304" pitchFamily="18" charset="0"/>
              </a:rPr>
              <a:t>Ising</a:t>
            </a:r>
            <a:r>
              <a:rPr lang="en-US" altLang="zh-CN" sz="1200" dirty="0">
                <a:latin typeface="Times New Roman" panose="02020603050405020304" pitchFamily="18" charset="0"/>
                <a:ea typeface="Times New Roman" panose="02020603050405020304" pitchFamily="18" charset="0"/>
              </a:rPr>
              <a:t> machine with all-to-all connections[J]. Science, 2016, 354(6312): 614-617.Wong, A. M., &amp; </a:t>
            </a:r>
            <a:r>
              <a:rPr lang="en-US" altLang="zh-CN" sz="1200" dirty="0" err="1">
                <a:latin typeface="Times New Roman" panose="02020603050405020304" pitchFamily="18" charset="0"/>
                <a:ea typeface="Times New Roman" panose="02020603050405020304" pitchFamily="18" charset="0"/>
              </a:rPr>
              <a:t>Eleftheriades</a:t>
            </a:r>
            <a:r>
              <a:rPr lang="en-US" altLang="zh-CN" sz="1200" dirty="0">
                <a:latin typeface="Times New Roman" panose="02020603050405020304" pitchFamily="18" charset="0"/>
                <a:ea typeface="Times New Roman" panose="02020603050405020304" pitchFamily="18" charset="0"/>
              </a:rPr>
              <a:t>, G. V. (2018). Perfect anomalous reflection with a bipartite Huygens’ </a:t>
            </a:r>
            <a:r>
              <a:rPr lang="en-US" altLang="zh-CN" sz="1200" dirty="0" err="1">
                <a:latin typeface="Times New Roman" panose="02020603050405020304" pitchFamily="18" charset="0"/>
                <a:ea typeface="Times New Roman" panose="02020603050405020304" pitchFamily="18" charset="0"/>
              </a:rPr>
              <a:t>metasurface</a:t>
            </a:r>
            <a:r>
              <a:rPr lang="en-US" altLang="zh-CN" sz="1200" dirty="0">
                <a:latin typeface="Times New Roman" panose="02020603050405020304" pitchFamily="18" charset="0"/>
                <a:ea typeface="Times New Roman" panose="02020603050405020304" pitchFamily="18" charset="0"/>
              </a:rPr>
              <a:t>. Physical Review X, 8(1), 011036. </a:t>
            </a:r>
          </a:p>
          <a:p>
            <a:pPr marL="342900" lvl="0" indent="-342900" algn="just">
              <a:spcAft>
                <a:spcPts val="0"/>
              </a:spcAft>
              <a:buSzPts val="1000"/>
              <a:buFont typeface="Times New Roman" panose="02020603050405020304" pitchFamily="18" charset="0"/>
              <a:buAutoNum type="arabicPeriod"/>
              <a:tabLst>
                <a:tab pos="296545" algn="l"/>
              </a:tabLst>
            </a:pPr>
            <a:r>
              <a:rPr lang="en-US" altLang="zh-CN" sz="1200" dirty="0">
                <a:latin typeface="Times New Roman" panose="02020603050405020304" pitchFamily="18" charset="0"/>
                <a:ea typeface="Times New Roman" panose="02020603050405020304" pitchFamily="18" charset="0"/>
              </a:rPr>
              <a:t>Cen Q, Hao T, Ding H, et al. Microwave photonic </a:t>
            </a:r>
            <a:r>
              <a:rPr lang="en-US" altLang="zh-CN" sz="1200" dirty="0" err="1">
                <a:latin typeface="Times New Roman" panose="02020603050405020304" pitchFamily="18" charset="0"/>
                <a:ea typeface="Times New Roman" panose="02020603050405020304" pitchFamily="18" charset="0"/>
              </a:rPr>
              <a:t>ising</a:t>
            </a:r>
            <a:r>
              <a:rPr lang="en-US" altLang="zh-CN" sz="1200" dirty="0">
                <a:latin typeface="Times New Roman" panose="02020603050405020304" pitchFamily="18" charset="0"/>
                <a:ea typeface="Times New Roman" panose="02020603050405020304" pitchFamily="18" charset="0"/>
              </a:rPr>
              <a:t> machine[J]. </a:t>
            </a:r>
            <a:r>
              <a:rPr lang="en-US" altLang="zh-CN" sz="1200" dirty="0" err="1">
                <a:latin typeface="Times New Roman" panose="02020603050405020304" pitchFamily="18" charset="0"/>
                <a:ea typeface="Times New Roman" panose="02020603050405020304" pitchFamily="18" charset="0"/>
              </a:rPr>
              <a:t>arXiv</a:t>
            </a:r>
            <a:r>
              <a:rPr lang="en-US" altLang="zh-CN" sz="1200" dirty="0">
                <a:latin typeface="Times New Roman" panose="02020603050405020304" pitchFamily="18" charset="0"/>
                <a:ea typeface="Times New Roman" panose="02020603050405020304" pitchFamily="18" charset="0"/>
              </a:rPr>
              <a:t> preprint arXiv:2011.00064, 2020.</a:t>
            </a:r>
          </a:p>
          <a:p>
            <a:pPr marL="342900" lvl="0" indent="-342900" algn="just">
              <a:spcAft>
                <a:spcPts val="0"/>
              </a:spcAft>
              <a:buSzPts val="1000"/>
              <a:buFont typeface="Times New Roman" panose="02020603050405020304" pitchFamily="18" charset="0"/>
              <a:buAutoNum type="arabicPeriod"/>
              <a:tabLst>
                <a:tab pos="296545" algn="l"/>
              </a:tabLst>
            </a:pPr>
            <a:r>
              <a:rPr lang="en-US" altLang="zh-CN" sz="1200" dirty="0" err="1">
                <a:latin typeface="Times New Roman" panose="02020603050405020304" pitchFamily="18" charset="0"/>
                <a:ea typeface="Times New Roman" panose="02020603050405020304" pitchFamily="18" charset="0"/>
              </a:rPr>
              <a:t>Pierangeli</a:t>
            </a:r>
            <a:r>
              <a:rPr lang="en-US" altLang="zh-CN" sz="1200" dirty="0">
                <a:latin typeface="Times New Roman" panose="02020603050405020304" pitchFamily="18" charset="0"/>
                <a:ea typeface="Times New Roman" panose="02020603050405020304" pitchFamily="18" charset="0"/>
              </a:rPr>
              <a:t> D, </a:t>
            </a:r>
            <a:r>
              <a:rPr lang="en-US" altLang="zh-CN" sz="1200" dirty="0" err="1">
                <a:latin typeface="Times New Roman" panose="02020603050405020304" pitchFamily="18" charset="0"/>
                <a:ea typeface="Times New Roman" panose="02020603050405020304" pitchFamily="18" charset="0"/>
              </a:rPr>
              <a:t>Marcucci</a:t>
            </a:r>
            <a:r>
              <a:rPr lang="en-US" altLang="zh-CN" sz="1200" dirty="0">
                <a:latin typeface="Times New Roman" panose="02020603050405020304" pitchFamily="18" charset="0"/>
                <a:ea typeface="Times New Roman" panose="02020603050405020304" pitchFamily="18" charset="0"/>
              </a:rPr>
              <a:t> G, Conti C. Large-scale photonic </a:t>
            </a:r>
            <a:r>
              <a:rPr lang="en-US" altLang="zh-CN" sz="1200" dirty="0" err="1">
                <a:latin typeface="Times New Roman" panose="02020603050405020304" pitchFamily="18" charset="0"/>
                <a:ea typeface="Times New Roman" panose="02020603050405020304" pitchFamily="18" charset="0"/>
              </a:rPr>
              <a:t>Ising</a:t>
            </a:r>
            <a:r>
              <a:rPr lang="en-US" altLang="zh-CN" sz="1200" dirty="0">
                <a:latin typeface="Times New Roman" panose="02020603050405020304" pitchFamily="18" charset="0"/>
                <a:ea typeface="Times New Roman" panose="02020603050405020304" pitchFamily="18" charset="0"/>
              </a:rPr>
              <a:t> machine by spatial light modulation[J]. Physical review letters, 2019, 122(21): 213902.</a:t>
            </a:r>
          </a:p>
          <a:p>
            <a:pPr marL="342900" lvl="0" indent="-342900" algn="just">
              <a:spcAft>
                <a:spcPts val="0"/>
              </a:spcAft>
              <a:buSzPts val="1000"/>
              <a:buFont typeface="Times New Roman" panose="02020603050405020304" pitchFamily="18" charset="0"/>
              <a:buAutoNum type="arabicPeriod"/>
              <a:tabLst>
                <a:tab pos="296545" algn="l"/>
              </a:tabLst>
            </a:pPr>
            <a:r>
              <a:rPr lang="en-US" altLang="zh-CN" sz="1200" dirty="0" err="1">
                <a:latin typeface="Times New Roman" panose="02020603050405020304" pitchFamily="18" charset="0"/>
                <a:ea typeface="Times New Roman" panose="02020603050405020304" pitchFamily="18" charset="0"/>
              </a:rPr>
              <a:t>Pierangeli</a:t>
            </a:r>
            <a:r>
              <a:rPr lang="en-US" altLang="zh-CN" sz="1200" dirty="0">
                <a:latin typeface="Times New Roman" panose="02020603050405020304" pitchFamily="18" charset="0"/>
                <a:ea typeface="Times New Roman" panose="02020603050405020304" pitchFamily="18" charset="0"/>
              </a:rPr>
              <a:t> D, </a:t>
            </a:r>
            <a:r>
              <a:rPr lang="en-US" altLang="zh-CN" sz="1200" dirty="0" err="1">
                <a:latin typeface="Times New Roman" panose="02020603050405020304" pitchFamily="18" charset="0"/>
                <a:ea typeface="Times New Roman" panose="02020603050405020304" pitchFamily="18" charset="0"/>
              </a:rPr>
              <a:t>Marcucci</a:t>
            </a:r>
            <a:r>
              <a:rPr lang="en-US" altLang="zh-CN" sz="1200" dirty="0">
                <a:latin typeface="Times New Roman" panose="02020603050405020304" pitchFamily="18" charset="0"/>
                <a:ea typeface="Times New Roman" panose="02020603050405020304" pitchFamily="18" charset="0"/>
              </a:rPr>
              <a:t> G, Conti C. Adiabatic evolution on a spatial-photonic </a:t>
            </a:r>
            <a:r>
              <a:rPr lang="en-US" altLang="zh-CN" sz="1200" dirty="0" err="1">
                <a:latin typeface="Times New Roman" panose="02020603050405020304" pitchFamily="18" charset="0"/>
                <a:ea typeface="Times New Roman" panose="02020603050405020304" pitchFamily="18" charset="0"/>
              </a:rPr>
              <a:t>Ising</a:t>
            </a:r>
            <a:r>
              <a:rPr lang="en-US" altLang="zh-CN" sz="1200" dirty="0">
                <a:latin typeface="Times New Roman" panose="02020603050405020304" pitchFamily="18" charset="0"/>
                <a:ea typeface="Times New Roman" panose="02020603050405020304" pitchFamily="18" charset="0"/>
              </a:rPr>
              <a:t> machine[J]. Optica, 2020, 7(11): 1535-1543.</a:t>
            </a:r>
          </a:p>
          <a:p>
            <a:pPr marL="342900" lvl="0" indent="-342900" algn="just">
              <a:spcAft>
                <a:spcPts val="0"/>
              </a:spcAft>
              <a:buSzPts val="1000"/>
              <a:buFont typeface="Times New Roman" panose="02020603050405020304" pitchFamily="18" charset="0"/>
              <a:buAutoNum type="arabicPeriod"/>
              <a:tabLst>
                <a:tab pos="296545" algn="l"/>
              </a:tabLst>
            </a:pPr>
            <a:r>
              <a:rPr lang="en-US" altLang="zh-CN" sz="1200" dirty="0" err="1">
                <a:latin typeface="Times New Roman" panose="02020603050405020304" pitchFamily="18" charset="0"/>
                <a:ea typeface="Times New Roman" panose="02020603050405020304" pitchFamily="18" charset="0"/>
              </a:rPr>
              <a:t>Pierangeli</a:t>
            </a:r>
            <a:r>
              <a:rPr lang="en-US" altLang="zh-CN" sz="1200" dirty="0">
                <a:latin typeface="Times New Roman" panose="02020603050405020304" pitchFamily="18" charset="0"/>
                <a:ea typeface="Times New Roman" panose="02020603050405020304" pitchFamily="18" charset="0"/>
              </a:rPr>
              <a:t> D, </a:t>
            </a:r>
            <a:r>
              <a:rPr lang="en-US" altLang="zh-CN" sz="1200" dirty="0" err="1">
                <a:latin typeface="Times New Roman" panose="02020603050405020304" pitchFamily="18" charset="0"/>
                <a:ea typeface="Times New Roman" panose="02020603050405020304" pitchFamily="18" charset="0"/>
              </a:rPr>
              <a:t>Rafayelyan</a:t>
            </a:r>
            <a:r>
              <a:rPr lang="en-US" altLang="zh-CN" sz="1200" dirty="0">
                <a:latin typeface="Times New Roman" panose="02020603050405020304" pitchFamily="18" charset="0"/>
                <a:ea typeface="Times New Roman" panose="02020603050405020304" pitchFamily="18" charset="0"/>
              </a:rPr>
              <a:t> M, Conti C, et al. Scalable spin-glass optical simulator[J]. Physical Review Applied, 2021, 15(3): 034087.</a:t>
            </a:r>
          </a:p>
          <a:p>
            <a:pPr marL="342900" lvl="0" indent="-342900" algn="just">
              <a:spcAft>
                <a:spcPts val="0"/>
              </a:spcAft>
              <a:buSzPts val="1000"/>
              <a:buFont typeface="Times New Roman" panose="02020603050405020304" pitchFamily="18" charset="0"/>
              <a:buAutoNum type="arabicPeriod"/>
              <a:tabLst>
                <a:tab pos="296545" algn="l"/>
              </a:tabLst>
            </a:pPr>
            <a:r>
              <a:rPr lang="en-US" altLang="zh-CN" sz="1200" dirty="0" err="1">
                <a:latin typeface="Times New Roman" panose="02020603050405020304" pitchFamily="18" charset="0"/>
                <a:ea typeface="Times New Roman" panose="02020603050405020304" pitchFamily="18" charset="0"/>
              </a:rPr>
              <a:t>Pierangeli</a:t>
            </a:r>
            <a:r>
              <a:rPr lang="en-US" altLang="zh-CN" sz="1200" dirty="0">
                <a:latin typeface="Times New Roman" panose="02020603050405020304" pitchFamily="18" charset="0"/>
                <a:ea typeface="Times New Roman" panose="02020603050405020304" pitchFamily="18" charset="0"/>
              </a:rPr>
              <a:t> D, </a:t>
            </a:r>
            <a:r>
              <a:rPr lang="en-US" altLang="zh-CN" sz="1200" dirty="0" err="1">
                <a:latin typeface="Times New Roman" panose="02020603050405020304" pitchFamily="18" charset="0"/>
                <a:ea typeface="Times New Roman" panose="02020603050405020304" pitchFamily="18" charset="0"/>
              </a:rPr>
              <a:t>Marcucci</a:t>
            </a:r>
            <a:r>
              <a:rPr lang="en-US" altLang="zh-CN" sz="1200" dirty="0">
                <a:latin typeface="Times New Roman" panose="02020603050405020304" pitchFamily="18" charset="0"/>
                <a:ea typeface="Times New Roman" panose="02020603050405020304" pitchFamily="18" charset="0"/>
              </a:rPr>
              <a:t> G, Brunner D, et al. Noise-enhanced spatial-photonic </a:t>
            </a:r>
            <a:r>
              <a:rPr lang="en-US" altLang="zh-CN" sz="1200" dirty="0" err="1">
                <a:latin typeface="Times New Roman" panose="02020603050405020304" pitchFamily="18" charset="0"/>
                <a:ea typeface="Times New Roman" panose="02020603050405020304" pitchFamily="18" charset="0"/>
              </a:rPr>
              <a:t>Ising</a:t>
            </a:r>
            <a:r>
              <a:rPr lang="en-US" altLang="zh-CN" sz="1200" dirty="0">
                <a:latin typeface="Times New Roman" panose="02020603050405020304" pitchFamily="18" charset="0"/>
                <a:ea typeface="Times New Roman" panose="02020603050405020304" pitchFamily="18" charset="0"/>
              </a:rPr>
              <a:t> machine[J]. </a:t>
            </a:r>
            <a:r>
              <a:rPr lang="en-US" altLang="zh-CN" sz="1200" dirty="0" err="1">
                <a:latin typeface="Times New Roman" panose="02020603050405020304" pitchFamily="18" charset="0"/>
                <a:ea typeface="Times New Roman" panose="02020603050405020304" pitchFamily="18" charset="0"/>
              </a:rPr>
              <a:t>Nanophotonics</a:t>
            </a:r>
            <a:r>
              <a:rPr lang="en-US" altLang="zh-CN" sz="1200" dirty="0">
                <a:latin typeface="Times New Roman" panose="02020603050405020304" pitchFamily="18" charset="0"/>
                <a:ea typeface="Times New Roman" panose="02020603050405020304" pitchFamily="18" charset="0"/>
              </a:rPr>
              <a:t>, 2020, 9(13): 4109-4116.</a:t>
            </a:r>
          </a:p>
          <a:p>
            <a:pPr marL="342900" lvl="0" indent="-342900" algn="just">
              <a:spcAft>
                <a:spcPts val="0"/>
              </a:spcAft>
              <a:buSzPts val="1000"/>
              <a:buFont typeface="Times New Roman" panose="02020603050405020304" pitchFamily="18" charset="0"/>
              <a:buAutoNum type="arabicPeriod"/>
              <a:tabLst>
                <a:tab pos="296545" algn="l"/>
              </a:tabLst>
            </a:pPr>
            <a:r>
              <a:rPr lang="en-US" altLang="zh-CN" sz="1200" dirty="0">
                <a:latin typeface="Times New Roman" panose="02020603050405020304" pitchFamily="18" charset="0"/>
                <a:ea typeface="Times New Roman" panose="02020603050405020304" pitchFamily="18" charset="0"/>
              </a:rPr>
              <a:t>Roques-</a:t>
            </a:r>
            <a:r>
              <a:rPr lang="en-US" altLang="zh-CN" sz="1200" dirty="0" err="1">
                <a:latin typeface="Times New Roman" panose="02020603050405020304" pitchFamily="18" charset="0"/>
                <a:ea typeface="Times New Roman" panose="02020603050405020304" pitchFamily="18" charset="0"/>
              </a:rPr>
              <a:t>Carmes</a:t>
            </a:r>
            <a:r>
              <a:rPr lang="en-US" altLang="zh-CN" sz="1200" dirty="0">
                <a:latin typeface="Times New Roman" panose="02020603050405020304" pitchFamily="18" charset="0"/>
                <a:ea typeface="Times New Roman" panose="02020603050405020304" pitchFamily="18" charset="0"/>
              </a:rPr>
              <a:t> C, Shen Y, </a:t>
            </a:r>
            <a:r>
              <a:rPr lang="en-US" altLang="zh-CN" sz="1200" dirty="0" err="1">
                <a:latin typeface="Times New Roman" panose="02020603050405020304" pitchFamily="18" charset="0"/>
                <a:ea typeface="Times New Roman" panose="02020603050405020304" pitchFamily="18" charset="0"/>
              </a:rPr>
              <a:t>Zanoci</a:t>
            </a:r>
            <a:r>
              <a:rPr lang="en-US" altLang="zh-CN" sz="1200" dirty="0">
                <a:latin typeface="Times New Roman" panose="02020603050405020304" pitchFamily="18" charset="0"/>
                <a:ea typeface="Times New Roman" panose="02020603050405020304" pitchFamily="18" charset="0"/>
              </a:rPr>
              <a:t> C, et al. Heuristic recurrent algorithms for photonic </a:t>
            </a:r>
            <a:r>
              <a:rPr lang="en-US" altLang="zh-CN" sz="1200" dirty="0" err="1">
                <a:latin typeface="Times New Roman" panose="02020603050405020304" pitchFamily="18" charset="0"/>
                <a:ea typeface="Times New Roman" panose="02020603050405020304" pitchFamily="18" charset="0"/>
              </a:rPr>
              <a:t>Ising</a:t>
            </a:r>
            <a:r>
              <a:rPr lang="en-US" altLang="zh-CN" sz="1200" dirty="0">
                <a:latin typeface="Times New Roman" panose="02020603050405020304" pitchFamily="18" charset="0"/>
                <a:ea typeface="Times New Roman" panose="02020603050405020304" pitchFamily="18" charset="0"/>
              </a:rPr>
              <a:t> machines[J]. Nature communications, 2020, 11(1): 1-8.</a:t>
            </a:r>
          </a:p>
          <a:p>
            <a:pPr marL="342900" lvl="0" indent="-342900" algn="just">
              <a:spcAft>
                <a:spcPts val="0"/>
              </a:spcAft>
              <a:buSzPts val="1000"/>
              <a:buFont typeface="Times New Roman" panose="02020603050405020304" pitchFamily="18" charset="0"/>
              <a:buAutoNum type="arabicPeriod"/>
              <a:tabLst>
                <a:tab pos="296545" algn="l"/>
              </a:tabLst>
            </a:pPr>
            <a:r>
              <a:rPr lang="en-US" altLang="zh-CN" sz="1200" dirty="0" err="1">
                <a:latin typeface="Times New Roman" panose="02020603050405020304" pitchFamily="18" charset="0"/>
                <a:ea typeface="Times New Roman" panose="02020603050405020304" pitchFamily="18" charset="0"/>
              </a:rPr>
              <a:t>Prabhu</a:t>
            </a:r>
            <a:r>
              <a:rPr lang="en-US" altLang="zh-CN" sz="1200" dirty="0">
                <a:latin typeface="Times New Roman" panose="02020603050405020304" pitchFamily="18" charset="0"/>
                <a:ea typeface="Times New Roman" panose="02020603050405020304" pitchFamily="18" charset="0"/>
              </a:rPr>
              <a:t> M, Roques-</a:t>
            </a:r>
            <a:r>
              <a:rPr lang="en-US" altLang="zh-CN" sz="1200" dirty="0" err="1">
                <a:latin typeface="Times New Roman" panose="02020603050405020304" pitchFamily="18" charset="0"/>
                <a:ea typeface="Times New Roman" panose="02020603050405020304" pitchFamily="18" charset="0"/>
              </a:rPr>
              <a:t>Carmes</a:t>
            </a:r>
            <a:r>
              <a:rPr lang="en-US" altLang="zh-CN" sz="1200" dirty="0">
                <a:latin typeface="Times New Roman" panose="02020603050405020304" pitchFamily="18" charset="0"/>
                <a:ea typeface="Times New Roman" panose="02020603050405020304" pitchFamily="18" charset="0"/>
              </a:rPr>
              <a:t> C, Shen Y, et al. Accelerating recurrent </a:t>
            </a:r>
            <a:r>
              <a:rPr lang="en-US" altLang="zh-CN" sz="1200" dirty="0" err="1">
                <a:latin typeface="Times New Roman" panose="02020603050405020304" pitchFamily="18" charset="0"/>
                <a:ea typeface="Times New Roman" panose="02020603050405020304" pitchFamily="18" charset="0"/>
              </a:rPr>
              <a:t>Ising</a:t>
            </a:r>
            <a:r>
              <a:rPr lang="en-US" altLang="zh-CN" sz="1200" dirty="0">
                <a:latin typeface="Times New Roman" panose="02020603050405020304" pitchFamily="18" charset="0"/>
                <a:ea typeface="Times New Roman" panose="02020603050405020304" pitchFamily="18" charset="0"/>
              </a:rPr>
              <a:t> machines in photonic integrated circuits[J]. Optica, 2020, 7(5): 551-558.</a:t>
            </a:r>
          </a:p>
          <a:p>
            <a:pPr marL="342900" lvl="0" indent="-342900" algn="just">
              <a:spcAft>
                <a:spcPts val="0"/>
              </a:spcAft>
              <a:buSzPts val="1000"/>
              <a:buFont typeface="Times New Roman" panose="02020603050405020304" pitchFamily="18" charset="0"/>
              <a:buAutoNum type="arabicPeriod"/>
              <a:tabLst>
                <a:tab pos="296545" algn="l"/>
              </a:tabLst>
            </a:pPr>
            <a:r>
              <a:rPr lang="en-US" altLang="zh-CN" sz="1200" dirty="0" err="1">
                <a:latin typeface="Times New Roman" panose="02020603050405020304" pitchFamily="18" charset="0"/>
                <a:cs typeface="Times New Roman" panose="02020603050405020304" pitchFamily="18" charset="0"/>
              </a:rPr>
              <a:t>Peretto</a:t>
            </a:r>
            <a:r>
              <a:rPr lang="en-US" altLang="zh-CN" sz="1200" dirty="0">
                <a:latin typeface="Times New Roman" panose="02020603050405020304" pitchFamily="18" charset="0"/>
                <a:cs typeface="Times New Roman" panose="02020603050405020304" pitchFamily="18" charset="0"/>
              </a:rPr>
              <a:t> P. Collective properties of neural networks: a statistical physics approach[J]. Biological cybernetics, 1984, 50(1): 51-62.</a:t>
            </a:r>
          </a:p>
          <a:p>
            <a:pPr marL="342900" lvl="0" indent="-342900" algn="just">
              <a:spcAft>
                <a:spcPts val="0"/>
              </a:spcAft>
              <a:buSzPts val="1000"/>
              <a:buFont typeface="Times New Roman" panose="02020603050405020304" pitchFamily="18" charset="0"/>
              <a:buAutoNum type="arabicPeriod"/>
              <a:tabLst>
                <a:tab pos="296545" algn="l"/>
              </a:tabLst>
            </a:pPr>
            <a:r>
              <a:rPr lang="en-US" altLang="zh-CN" sz="1200" dirty="0">
                <a:latin typeface="Times New Roman" panose="02020603050405020304" pitchFamily="18" charset="0"/>
                <a:ea typeface="Times New Roman" panose="02020603050405020304" pitchFamily="18" charset="0"/>
                <a:cs typeface="Times New Roman" panose="02020603050405020304" pitchFamily="18" charset="0"/>
              </a:rPr>
              <a:t>Cai, Fuxi, et al. "Power-efficient combinatorial optimization using intrinsic noise in memristor Hopfield neural networks." Nature Electronics 3.7 (2020): 409-418.</a:t>
            </a:r>
          </a:p>
          <a:p>
            <a:pPr marL="342900" lvl="0" indent="-342900" algn="just">
              <a:spcAft>
                <a:spcPts val="0"/>
              </a:spcAft>
              <a:buSzPts val="1000"/>
              <a:buFont typeface="Times New Roman" panose="02020603050405020304" pitchFamily="18" charset="0"/>
              <a:buAutoNum type="arabicPeriod"/>
              <a:tabLst>
                <a:tab pos="296545" algn="l"/>
              </a:tabLst>
            </a:pPr>
            <a:endParaRPr lang="en-US" altLang="zh-CN" sz="1200" dirty="0">
              <a:latin typeface="Times New Roman" panose="020206030504050203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784456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3" name="WordArt 7"/>
          <p:cNvSpPr>
            <a:spLocks noChangeArrowheads="1" noChangeShapeType="1" noTextEdit="1"/>
          </p:cNvSpPr>
          <p:nvPr/>
        </p:nvSpPr>
        <p:spPr bwMode="gray">
          <a:xfrm>
            <a:off x="3276600" y="2895600"/>
            <a:ext cx="2819400" cy="533400"/>
          </a:xfrm>
          <a:prstGeom prst="rect">
            <a:avLst/>
          </a:prstGeom>
        </p:spPr>
        <p:txBody>
          <a:bodyPr wrap="none" fromWordArt="1">
            <a:prstTxWarp prst="textFadeUp">
              <a:avLst>
                <a:gd name="adj" fmla="val 0"/>
              </a:avLst>
            </a:prstTxWarp>
          </a:bodyPr>
          <a:lstStyle/>
          <a:p>
            <a:pPr algn="ctr"/>
            <a:r>
              <a:rPr lang="zh-CN" altLang="en-US" sz="3600" kern="10" dirty="0">
                <a:ln w="38100">
                  <a:solidFill>
                    <a:srgbClr val="FFFFFF"/>
                  </a:solidFill>
                  <a:round/>
                  <a:headEnd/>
                  <a:tailEnd/>
                </a:ln>
                <a:gradFill rotWithShape="1">
                  <a:gsLst>
                    <a:gs pos="0">
                      <a:srgbClr val="06338E"/>
                    </a:gs>
                    <a:gs pos="100000">
                      <a:srgbClr val="2AA1DC"/>
                    </a:gs>
                  </a:gsLst>
                  <a:lin ang="0" scaled="1"/>
                </a:gradFill>
                <a:effectLst>
                  <a:outerShdw dist="35921" dir="2700000" sy="50000" rotWithShape="0">
                    <a:srgbClr val="5F5F5F">
                      <a:alpha val="70000"/>
                    </a:srgbClr>
                  </a:outerShdw>
                </a:effectLst>
                <a:latin typeface="Arial Black"/>
              </a:rPr>
              <a:t>谢谢大家聆听！</a:t>
            </a:r>
          </a:p>
        </p:txBody>
      </p:sp>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5486400"/>
            <a:ext cx="1371600" cy="1371600"/>
          </a:xfrm>
          <a:prstGeom prst="rect">
            <a:avLst/>
          </a:prstGeom>
        </p:spPr>
      </p:pic>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71601" y="5486400"/>
            <a:ext cx="1676400" cy="137160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mn-ea"/>
                <a:ea typeface="+mn-ea"/>
              </a:rPr>
              <a:t>背景知识</a:t>
            </a:r>
          </a:p>
        </p:txBody>
      </p:sp>
      <p:sp>
        <p:nvSpPr>
          <p:cNvPr id="3" name="内容占位符 2"/>
          <p:cNvSpPr>
            <a:spLocks noGrp="1"/>
          </p:cNvSpPr>
          <p:nvPr>
            <p:ph idx="1"/>
          </p:nvPr>
        </p:nvSpPr>
        <p:spPr/>
        <p:txBody>
          <a:bodyPr/>
          <a:lstStyle/>
          <a:p>
            <a:r>
              <a:rPr lang="zh-CN" altLang="en-US" sz="2100" b="1" dirty="0">
                <a:latin typeface="Times New Roman" panose="02020603050405020304" pitchFamily="18" charset="0"/>
                <a:ea typeface="宋体" panose="02010600030101010101" pitchFamily="2" charset="-122"/>
              </a:rPr>
              <a:t>我们希望某一个算法时间复杂度越低越好</a:t>
            </a:r>
            <a:endParaRPr lang="en-US" altLang="zh-CN" sz="2100" b="1" dirty="0">
              <a:latin typeface="Times New Roman" panose="02020603050405020304" pitchFamily="18" charset="0"/>
              <a:ea typeface="宋体" panose="02010600030101010101" pitchFamily="2" charset="-122"/>
            </a:endParaRPr>
          </a:p>
          <a:p>
            <a:r>
              <a:rPr lang="zh-CN" altLang="en-US" sz="1800" dirty="0">
                <a:solidFill>
                  <a:srgbClr val="000000"/>
                </a:solidFill>
                <a:latin typeface="Times New Roman" panose="02020603050405020304" pitchFamily="18" charset="0"/>
                <a:ea typeface="宋体" panose="02010600030101010101" pitchFamily="2" charset="-122"/>
              </a:rPr>
              <a:t>算法复杂度：</a:t>
            </a:r>
            <a:r>
              <a:rPr lang="en-US" altLang="zh-CN" sz="1800" i="1" dirty="0">
                <a:solidFill>
                  <a:srgbClr val="000000"/>
                </a:solidFill>
                <a:latin typeface="Times New Roman" panose="02020603050405020304" pitchFamily="18" charset="0"/>
                <a:ea typeface="宋体" panose="02010600030101010101" pitchFamily="2" charset="-122"/>
              </a:rPr>
              <a:t>O</a:t>
            </a:r>
            <a:r>
              <a:rPr lang="en-US" altLang="zh-CN" sz="1800" dirty="0">
                <a:solidFill>
                  <a:srgbClr val="000000"/>
                </a:solidFill>
                <a:latin typeface="Times New Roman" panose="02020603050405020304" pitchFamily="18" charset="0"/>
                <a:ea typeface="宋体" panose="02010600030101010101" pitchFamily="2" charset="-122"/>
              </a:rPr>
              <a:t>(1)</a:t>
            </a:r>
            <a:r>
              <a:rPr lang="zh-CN" altLang="en-US" sz="1800" dirty="0">
                <a:solidFill>
                  <a:srgbClr val="000000"/>
                </a:solidFill>
                <a:latin typeface="Times New Roman" panose="02020603050405020304" pitchFamily="18" charset="0"/>
                <a:ea typeface="宋体" panose="02010600030101010101" pitchFamily="2" charset="-122"/>
              </a:rPr>
              <a:t>、</a:t>
            </a:r>
            <a:r>
              <a:rPr lang="en-US" altLang="zh-CN" sz="1800" i="1" dirty="0">
                <a:solidFill>
                  <a:srgbClr val="000000"/>
                </a:solidFill>
                <a:latin typeface="Times New Roman" panose="02020603050405020304" pitchFamily="18" charset="0"/>
                <a:ea typeface="宋体" panose="02010600030101010101" pitchFamily="2" charset="-122"/>
              </a:rPr>
              <a:t>O</a:t>
            </a:r>
            <a:r>
              <a:rPr lang="en-US" altLang="zh-CN" sz="1800" dirty="0">
                <a:solidFill>
                  <a:srgbClr val="000000"/>
                </a:solidFill>
                <a:latin typeface="Times New Roman" panose="02020603050405020304" pitchFamily="18" charset="0"/>
                <a:ea typeface="宋体" panose="02010600030101010101" pitchFamily="2" charset="-122"/>
              </a:rPr>
              <a:t>(</a:t>
            </a:r>
            <a:r>
              <a:rPr lang="en-US" altLang="zh-CN" sz="1800" i="1" dirty="0">
                <a:solidFill>
                  <a:srgbClr val="000000"/>
                </a:solidFill>
                <a:latin typeface="Times New Roman" panose="02020603050405020304" pitchFamily="18" charset="0"/>
                <a:ea typeface="宋体" panose="02010600030101010101" pitchFamily="2" charset="-122"/>
              </a:rPr>
              <a:t>n</a:t>
            </a:r>
            <a:r>
              <a:rPr lang="en-US" altLang="zh-CN" sz="1800" dirty="0">
                <a:solidFill>
                  <a:srgbClr val="000000"/>
                </a:solidFill>
                <a:latin typeface="Times New Roman" panose="02020603050405020304" pitchFamily="18" charset="0"/>
                <a:ea typeface="宋体" panose="02010600030101010101" pitchFamily="2" charset="-122"/>
              </a:rPr>
              <a:t>)</a:t>
            </a:r>
            <a:r>
              <a:rPr lang="zh-CN" altLang="en-US" sz="1800" dirty="0">
                <a:solidFill>
                  <a:srgbClr val="000000"/>
                </a:solidFill>
                <a:latin typeface="Times New Roman" panose="02020603050405020304" pitchFamily="18" charset="0"/>
                <a:ea typeface="宋体" panose="02010600030101010101" pitchFamily="2" charset="-122"/>
              </a:rPr>
              <a:t>、</a:t>
            </a:r>
            <a:r>
              <a:rPr lang="en-US" altLang="zh-CN" sz="1800" dirty="0">
                <a:solidFill>
                  <a:srgbClr val="000000"/>
                </a:solidFill>
                <a:latin typeface="Times New Roman" panose="02020603050405020304" pitchFamily="18" charset="0"/>
                <a:ea typeface="宋体" panose="02010600030101010101" pitchFamily="2" charset="-122"/>
              </a:rPr>
              <a:t>O(</a:t>
            </a:r>
            <a:r>
              <a:rPr lang="en-US" altLang="zh-CN" sz="1800" i="1" dirty="0" err="1">
                <a:solidFill>
                  <a:srgbClr val="000000"/>
                </a:solidFill>
                <a:latin typeface="Times New Roman" panose="02020603050405020304" pitchFamily="18" charset="0"/>
                <a:ea typeface="宋体" panose="02010600030101010101" pitchFamily="2" charset="-122"/>
              </a:rPr>
              <a:t>n</a:t>
            </a:r>
            <a:r>
              <a:rPr lang="en-US" altLang="zh-CN" sz="1800" i="1" baseline="30000" dirty="0" err="1">
                <a:solidFill>
                  <a:srgbClr val="000000"/>
                </a:solidFill>
                <a:latin typeface="Times New Roman" panose="02020603050405020304" pitchFamily="18" charset="0"/>
                <a:ea typeface="宋体" panose="02010600030101010101" pitchFamily="2" charset="-122"/>
              </a:rPr>
              <a:t>c</a:t>
            </a:r>
            <a:r>
              <a:rPr lang="en-US" altLang="zh-CN" sz="1800" dirty="0">
                <a:solidFill>
                  <a:srgbClr val="000000"/>
                </a:solidFill>
                <a:latin typeface="Times New Roman" panose="02020603050405020304" pitchFamily="18" charset="0"/>
                <a:ea typeface="宋体" panose="02010600030101010101" pitchFamily="2" charset="-122"/>
              </a:rPr>
              <a:t>)……</a:t>
            </a:r>
          </a:p>
          <a:p>
            <a:pPr lvl="0"/>
            <a:r>
              <a:rPr lang="zh-CN" altLang="en-US" sz="2100" b="1" dirty="0">
                <a:latin typeface="Times New Roman" panose="02020603050405020304" pitchFamily="18" charset="0"/>
                <a:ea typeface="宋体" panose="02010600030101010101" pitchFamily="2" charset="-122"/>
              </a:rPr>
              <a:t>比多项式时间</a:t>
            </a:r>
            <a:r>
              <a:rPr lang="en-US" altLang="zh-CN" sz="2100" b="1" i="1" dirty="0">
                <a:solidFill>
                  <a:srgbClr val="000000"/>
                </a:solidFill>
                <a:latin typeface="Times New Roman" panose="02020603050405020304" pitchFamily="18" charset="0"/>
                <a:ea typeface="宋体" panose="02010600030101010101" pitchFamily="2" charset="-122"/>
              </a:rPr>
              <a:t>O</a:t>
            </a:r>
            <a:r>
              <a:rPr lang="en-US" altLang="zh-CN" sz="2100" b="1" dirty="0">
                <a:solidFill>
                  <a:srgbClr val="000000"/>
                </a:solidFill>
                <a:latin typeface="Times New Roman" panose="02020603050405020304" pitchFamily="18" charset="0"/>
                <a:ea typeface="宋体" panose="02010600030101010101" pitchFamily="2" charset="-122"/>
              </a:rPr>
              <a:t>(</a:t>
            </a:r>
            <a:r>
              <a:rPr lang="en-US" altLang="zh-CN" sz="2100" b="1" i="1" dirty="0" err="1">
                <a:solidFill>
                  <a:srgbClr val="000000"/>
                </a:solidFill>
                <a:latin typeface="Times New Roman" panose="02020603050405020304" pitchFamily="18" charset="0"/>
                <a:ea typeface="宋体" panose="02010600030101010101" pitchFamily="2" charset="-122"/>
              </a:rPr>
              <a:t>n</a:t>
            </a:r>
            <a:r>
              <a:rPr lang="en-US" altLang="zh-CN" sz="2100" b="1" i="1" baseline="30000" dirty="0" err="1">
                <a:solidFill>
                  <a:srgbClr val="000000"/>
                </a:solidFill>
                <a:latin typeface="Times New Roman" panose="02020603050405020304" pitchFamily="18" charset="0"/>
                <a:ea typeface="宋体" panose="02010600030101010101" pitchFamily="2" charset="-122"/>
              </a:rPr>
              <a:t>c</a:t>
            </a:r>
            <a:r>
              <a:rPr lang="en-US" altLang="zh-CN" sz="2100" b="1" dirty="0">
                <a:solidFill>
                  <a:srgbClr val="000000"/>
                </a:solidFill>
                <a:latin typeface="Times New Roman" panose="02020603050405020304" pitchFamily="18" charset="0"/>
                <a:ea typeface="宋体" panose="02010600030101010101" pitchFamily="2" charset="-122"/>
              </a:rPr>
              <a:t>)</a:t>
            </a:r>
            <a:r>
              <a:rPr lang="zh-CN" altLang="en-US" sz="2100" b="1" dirty="0">
                <a:latin typeface="Times New Roman" panose="02020603050405020304" pitchFamily="18" charset="0"/>
                <a:ea typeface="宋体" panose="02010600030101010101" pitchFamily="2" charset="-122"/>
              </a:rPr>
              <a:t>更慢是不能接受的</a:t>
            </a:r>
            <a:endParaRPr lang="en-US" altLang="zh-CN" sz="2100" b="1" dirty="0">
              <a:latin typeface="Times New Roman" panose="02020603050405020304" pitchFamily="18" charset="0"/>
              <a:ea typeface="宋体" panose="02010600030101010101" pitchFamily="2" charset="-122"/>
            </a:endParaRPr>
          </a:p>
          <a:p>
            <a:pPr lvl="0"/>
            <a:r>
              <a:rPr lang="en-US" altLang="zh-CN" sz="1800" i="1" dirty="0">
                <a:solidFill>
                  <a:srgbClr val="000000"/>
                </a:solidFill>
                <a:latin typeface="Times New Roman" panose="02020603050405020304" pitchFamily="18" charset="0"/>
                <a:ea typeface="宋体" panose="02010600030101010101" pitchFamily="2" charset="-122"/>
              </a:rPr>
              <a:t>O</a:t>
            </a:r>
            <a:r>
              <a:rPr lang="en-US" altLang="zh-CN" sz="1800" dirty="0">
                <a:solidFill>
                  <a:srgbClr val="000000"/>
                </a:solidFill>
                <a:latin typeface="Times New Roman" panose="02020603050405020304" pitchFamily="18" charset="0"/>
                <a:ea typeface="宋体" panose="02010600030101010101" pitchFamily="2" charset="-122"/>
              </a:rPr>
              <a:t>(</a:t>
            </a:r>
            <a:r>
              <a:rPr lang="en-US" altLang="zh-CN" sz="1800" i="1" dirty="0">
                <a:solidFill>
                  <a:srgbClr val="000000"/>
                </a:solidFill>
                <a:latin typeface="Times New Roman" panose="02020603050405020304" pitchFamily="18" charset="0"/>
                <a:ea typeface="宋体" panose="02010600030101010101" pitchFamily="2" charset="-122"/>
              </a:rPr>
              <a:t>n</a:t>
            </a:r>
            <a:r>
              <a:rPr lang="en-US" altLang="zh-CN" sz="1800" dirty="0">
                <a:solidFill>
                  <a:srgbClr val="000000"/>
                </a:solidFill>
                <a:latin typeface="Times New Roman" panose="02020603050405020304" pitchFamily="18" charset="0"/>
                <a:ea typeface="宋体" panose="02010600030101010101" pitchFamily="2" charset="-122"/>
              </a:rPr>
              <a:t>!)</a:t>
            </a:r>
            <a:r>
              <a:rPr lang="zh-CN" altLang="en-US" sz="1800" dirty="0">
                <a:solidFill>
                  <a:srgbClr val="000000"/>
                </a:solidFill>
                <a:latin typeface="Times New Roman" panose="02020603050405020304" pitchFamily="18" charset="0"/>
                <a:ea typeface="宋体" panose="02010600030101010101" pitchFamily="2" charset="-122"/>
              </a:rPr>
              <a:t>，</a:t>
            </a:r>
            <a:r>
              <a:rPr lang="en-US" altLang="zh-CN" sz="1800" dirty="0">
                <a:solidFill>
                  <a:srgbClr val="000000"/>
                </a:solidFill>
                <a:latin typeface="Times New Roman" panose="02020603050405020304" pitchFamily="18" charset="0"/>
                <a:ea typeface="宋体" panose="02010600030101010101" pitchFamily="2" charset="-122"/>
              </a:rPr>
              <a:t>n=100</a:t>
            </a:r>
            <a:r>
              <a:rPr lang="zh-CN" altLang="en-US" sz="1800" dirty="0">
                <a:solidFill>
                  <a:srgbClr val="000000"/>
                </a:solidFill>
                <a:latin typeface="Times New Roman" panose="02020603050405020304" pitchFamily="18" charset="0"/>
                <a:ea typeface="宋体" panose="02010600030101010101" pitchFamily="2" charset="-122"/>
              </a:rPr>
              <a:t>时，</a:t>
            </a:r>
            <a:r>
              <a:rPr lang="en-US" altLang="zh-CN" sz="1800" dirty="0">
                <a:solidFill>
                  <a:srgbClr val="000000"/>
                </a:solidFill>
                <a:latin typeface="Times New Roman" panose="02020603050405020304" pitchFamily="18" charset="0"/>
                <a:ea typeface="宋体" panose="02010600030101010101" pitchFamily="2" charset="-122"/>
              </a:rPr>
              <a:t>100!</a:t>
            </a:r>
            <a:r>
              <a:rPr lang="zh-CN" altLang="en-US" sz="1800" dirty="0">
                <a:solidFill>
                  <a:srgbClr val="000000"/>
                </a:solidFill>
                <a:latin typeface="Times New Roman" panose="02020603050405020304" pitchFamily="18" charset="0"/>
                <a:ea typeface="宋体" panose="02010600030101010101" pitchFamily="2" charset="-122"/>
              </a:rPr>
              <a:t>≈</a:t>
            </a:r>
            <a:r>
              <a:rPr lang="en-US" altLang="zh-CN" sz="1800" dirty="0">
                <a:solidFill>
                  <a:srgbClr val="000000"/>
                </a:solidFill>
                <a:latin typeface="Times New Roman" panose="02020603050405020304" pitchFamily="18" charset="0"/>
                <a:ea typeface="宋体" panose="02010600030101010101" pitchFamily="2" charset="-122"/>
              </a:rPr>
              <a:t>9.3*10</a:t>
            </a:r>
            <a:r>
              <a:rPr lang="en-US" altLang="zh-CN" sz="1800" baseline="30000" dirty="0">
                <a:solidFill>
                  <a:srgbClr val="000000"/>
                </a:solidFill>
                <a:latin typeface="Times New Roman" panose="02020603050405020304" pitchFamily="18" charset="0"/>
                <a:ea typeface="宋体" panose="02010600030101010101" pitchFamily="2" charset="-122"/>
              </a:rPr>
              <a:t>157</a:t>
            </a:r>
            <a:r>
              <a:rPr lang="en-US" altLang="zh-CN" sz="1800" dirty="0">
                <a:solidFill>
                  <a:srgbClr val="000000"/>
                </a:solidFill>
                <a:latin typeface="Times New Roman" panose="02020603050405020304" pitchFamily="18" charset="0"/>
                <a:ea typeface="宋体" panose="02010600030101010101" pitchFamily="2" charset="-122"/>
              </a:rPr>
              <a:t>, </a:t>
            </a:r>
            <a:r>
              <a:rPr lang="zh-CN" altLang="en-US" sz="1800" dirty="0">
                <a:solidFill>
                  <a:srgbClr val="000000"/>
                </a:solidFill>
                <a:latin typeface="Times New Roman" panose="02020603050405020304" pitchFamily="18" charset="0"/>
                <a:ea typeface="宋体" panose="02010600030101010101" pitchFamily="2" charset="-122"/>
              </a:rPr>
              <a:t>远大于宇宙中原子总数</a:t>
            </a:r>
            <a:endParaRPr lang="en-US" altLang="zh-CN" sz="1800" baseline="30000" dirty="0">
              <a:solidFill>
                <a:srgbClr val="000000"/>
              </a:solidFill>
              <a:latin typeface="Times New Roman" panose="02020603050405020304" pitchFamily="18" charset="0"/>
              <a:ea typeface="宋体" panose="02010600030101010101" pitchFamily="2" charset="-122"/>
            </a:endParaRPr>
          </a:p>
          <a:p>
            <a:pPr marL="0" lvl="0" indent="0">
              <a:buNone/>
            </a:pPr>
            <a:endParaRPr lang="en-US" altLang="zh-CN" sz="2800" b="1" dirty="0">
              <a:solidFill>
                <a:srgbClr val="000000"/>
              </a:solidFill>
              <a:latin typeface="宋体"/>
            </a:endParaRPr>
          </a:p>
          <a:p>
            <a:pPr lvl="0"/>
            <a:endParaRPr lang="en-US" altLang="zh-CN" sz="2000" dirty="0">
              <a:latin typeface="+mn-ea"/>
            </a:endParaRPr>
          </a:p>
          <a:p>
            <a:pPr marL="0" indent="0">
              <a:buNone/>
            </a:pPr>
            <a:endParaRPr lang="zh-CN" altLang="en-US" sz="1800" dirty="0"/>
          </a:p>
        </p:txBody>
      </p:sp>
      <p:pic>
        <p:nvPicPr>
          <p:cNvPr id="5" name="图片 4">
            <a:extLst>
              <a:ext uri="{FF2B5EF4-FFF2-40B4-BE49-F238E27FC236}">
                <a16:creationId xmlns:a16="http://schemas.microsoft.com/office/drawing/2014/main" id="{905B178E-5503-4C77-AC93-DA426717C86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69567" y="2508315"/>
            <a:ext cx="4204865" cy="4173718"/>
          </a:xfrm>
          <a:prstGeom prst="rect">
            <a:avLst/>
          </a:prstGeom>
        </p:spPr>
      </p:pic>
    </p:spTree>
    <p:extLst>
      <p:ext uri="{BB962C8B-B14F-4D97-AF65-F5344CB8AC3E}">
        <p14:creationId xmlns:p14="http://schemas.microsoft.com/office/powerpoint/2010/main" val="17706350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千禧年大奖难题之首    </a:t>
            </a:r>
            <a:r>
              <a:rPr lang="en-US" altLang="zh-CN" dirty="0"/>
              <a:t>P=NP?</a:t>
            </a:r>
            <a:endParaRPr lang="zh-CN" altLang="en-US" dirty="0"/>
          </a:p>
        </p:txBody>
      </p:sp>
      <p:sp>
        <p:nvSpPr>
          <p:cNvPr id="3" name="内容占位符 2"/>
          <p:cNvSpPr>
            <a:spLocks noGrp="1"/>
          </p:cNvSpPr>
          <p:nvPr>
            <p:ph idx="1"/>
          </p:nvPr>
        </p:nvSpPr>
        <p:spPr/>
        <p:txBody>
          <a:bodyPr/>
          <a:lstStyle/>
          <a:p>
            <a:r>
              <a:rPr lang="en-US" altLang="zh-CN" sz="2100" b="1" dirty="0">
                <a:latin typeface="+mn-ea"/>
              </a:rPr>
              <a:t>P</a:t>
            </a:r>
            <a:r>
              <a:rPr lang="zh-CN" altLang="en-US" sz="2100" b="1" dirty="0">
                <a:latin typeface="+mn-ea"/>
              </a:rPr>
              <a:t>：</a:t>
            </a:r>
            <a:r>
              <a:rPr lang="en-US" altLang="zh-CN" sz="2100" b="1" dirty="0">
                <a:latin typeface="+mn-ea"/>
              </a:rPr>
              <a:t>Polynomial-time</a:t>
            </a:r>
          </a:p>
          <a:p>
            <a:r>
              <a:rPr lang="zh-CN" altLang="en-US" sz="1800" dirty="0">
                <a:latin typeface="+mn-ea"/>
              </a:rPr>
              <a:t>能够在多项式时间内用算法求解的问题</a:t>
            </a:r>
            <a:endParaRPr lang="en-US" altLang="zh-CN" sz="2000" dirty="0">
              <a:latin typeface="+mn-ea"/>
            </a:endParaRPr>
          </a:p>
          <a:p>
            <a:r>
              <a:rPr lang="en-US" altLang="zh-CN" sz="2100" b="1" dirty="0">
                <a:solidFill>
                  <a:srgbClr val="000000"/>
                </a:solidFill>
                <a:latin typeface="宋体"/>
              </a:rPr>
              <a:t>NP</a:t>
            </a:r>
            <a:r>
              <a:rPr lang="zh-CN" altLang="en-US" sz="2100" b="1" dirty="0">
                <a:solidFill>
                  <a:srgbClr val="000000"/>
                </a:solidFill>
                <a:latin typeface="宋体"/>
              </a:rPr>
              <a:t>：</a:t>
            </a:r>
            <a:r>
              <a:rPr lang="en-US" altLang="zh-CN" sz="2100" b="1" dirty="0">
                <a:solidFill>
                  <a:srgbClr val="000000"/>
                </a:solidFill>
                <a:latin typeface="宋体"/>
              </a:rPr>
              <a:t>Nondeterministic polynomial-time</a:t>
            </a:r>
          </a:p>
          <a:p>
            <a:pPr lvl="0"/>
            <a:r>
              <a:rPr lang="zh-CN" altLang="en-US" sz="1800" dirty="0">
                <a:solidFill>
                  <a:srgbClr val="000000"/>
                </a:solidFill>
                <a:latin typeface="宋体"/>
              </a:rPr>
              <a:t>不确定是否在多项式时间求解，但可以在多项式时间内验证的问题</a:t>
            </a:r>
            <a:endParaRPr lang="en-US" altLang="zh-CN" sz="1800" dirty="0">
              <a:solidFill>
                <a:srgbClr val="000000"/>
              </a:solidFill>
              <a:latin typeface="宋体"/>
            </a:endParaRPr>
          </a:p>
          <a:p>
            <a:pPr lvl="0"/>
            <a:r>
              <a:rPr lang="en-US" altLang="zh-CN" sz="2100" b="1" dirty="0">
                <a:solidFill>
                  <a:srgbClr val="000000"/>
                </a:solidFill>
                <a:latin typeface="宋体"/>
              </a:rPr>
              <a:t>NP-Complete</a:t>
            </a:r>
            <a:r>
              <a:rPr lang="zh-CN" altLang="en-US" sz="2100" b="1" dirty="0">
                <a:solidFill>
                  <a:srgbClr val="000000"/>
                </a:solidFill>
                <a:latin typeface="宋体"/>
              </a:rPr>
              <a:t>：</a:t>
            </a:r>
            <a:endParaRPr lang="en-US" altLang="zh-CN" sz="2100" b="1" dirty="0">
              <a:solidFill>
                <a:srgbClr val="000000"/>
              </a:solidFill>
              <a:latin typeface="宋体"/>
            </a:endParaRPr>
          </a:p>
          <a:p>
            <a:pPr lvl="0"/>
            <a:r>
              <a:rPr lang="zh-CN" altLang="en-US" sz="1800" dirty="0">
                <a:solidFill>
                  <a:srgbClr val="000000"/>
                </a:solidFill>
                <a:latin typeface="宋体"/>
              </a:rPr>
              <a:t>所有</a:t>
            </a:r>
            <a:r>
              <a:rPr lang="en-US" altLang="zh-CN" sz="1800" dirty="0">
                <a:solidFill>
                  <a:srgbClr val="000000"/>
                </a:solidFill>
                <a:latin typeface="宋体"/>
              </a:rPr>
              <a:t>NP</a:t>
            </a:r>
            <a:r>
              <a:rPr lang="zh-CN" altLang="en-US" sz="1800" dirty="0">
                <a:solidFill>
                  <a:srgbClr val="000000"/>
                </a:solidFill>
                <a:latin typeface="宋体"/>
              </a:rPr>
              <a:t>问题都可以规约到某一</a:t>
            </a:r>
            <a:r>
              <a:rPr lang="en-US" altLang="zh-CN" sz="1800" dirty="0">
                <a:solidFill>
                  <a:srgbClr val="000000"/>
                </a:solidFill>
                <a:latin typeface="宋体"/>
              </a:rPr>
              <a:t>NP</a:t>
            </a:r>
            <a:r>
              <a:rPr lang="zh-CN" altLang="en-US" sz="1800" dirty="0">
                <a:solidFill>
                  <a:srgbClr val="000000"/>
                </a:solidFill>
                <a:latin typeface="宋体"/>
              </a:rPr>
              <a:t>问题</a:t>
            </a:r>
            <a:endParaRPr lang="en-US" altLang="zh-CN" sz="2000" dirty="0">
              <a:solidFill>
                <a:srgbClr val="000000"/>
              </a:solidFill>
              <a:latin typeface="宋体"/>
            </a:endParaRPr>
          </a:p>
          <a:p>
            <a:pPr lvl="0"/>
            <a:r>
              <a:rPr lang="en-US" altLang="zh-CN" sz="2100" b="1" dirty="0">
                <a:solidFill>
                  <a:srgbClr val="000000"/>
                </a:solidFill>
                <a:latin typeface="宋体"/>
              </a:rPr>
              <a:t>NP-Hard</a:t>
            </a:r>
            <a:r>
              <a:rPr lang="zh-CN" altLang="en-US" sz="2100" b="1" dirty="0">
                <a:solidFill>
                  <a:srgbClr val="000000"/>
                </a:solidFill>
                <a:latin typeface="宋体"/>
              </a:rPr>
              <a:t>：</a:t>
            </a:r>
            <a:endParaRPr lang="en-US" altLang="zh-CN" sz="2100" b="1" dirty="0">
              <a:solidFill>
                <a:srgbClr val="000000"/>
              </a:solidFill>
              <a:latin typeface="宋体"/>
            </a:endParaRPr>
          </a:p>
          <a:p>
            <a:pPr lvl="0"/>
            <a:r>
              <a:rPr lang="zh-CN" altLang="en-US" sz="1800" dirty="0">
                <a:solidFill>
                  <a:srgbClr val="000000"/>
                </a:solidFill>
                <a:latin typeface="宋体"/>
              </a:rPr>
              <a:t>所有</a:t>
            </a:r>
            <a:r>
              <a:rPr lang="en-US" altLang="zh-CN" sz="1800" dirty="0">
                <a:solidFill>
                  <a:srgbClr val="000000"/>
                </a:solidFill>
                <a:latin typeface="宋体"/>
              </a:rPr>
              <a:t>NP</a:t>
            </a:r>
            <a:r>
              <a:rPr lang="zh-CN" altLang="en-US" sz="1800" dirty="0">
                <a:solidFill>
                  <a:srgbClr val="000000"/>
                </a:solidFill>
                <a:latin typeface="宋体"/>
              </a:rPr>
              <a:t>问题都可以规约到某一问题</a:t>
            </a:r>
            <a:endParaRPr lang="en-US" altLang="zh-CN" sz="1800" dirty="0">
              <a:latin typeface="+mn-ea"/>
            </a:endParaRPr>
          </a:p>
          <a:p>
            <a:pPr marL="0" lvl="0" indent="0">
              <a:buNone/>
            </a:pPr>
            <a:endParaRPr lang="en-US" altLang="zh-CN" sz="2800" b="1" dirty="0">
              <a:solidFill>
                <a:srgbClr val="000000"/>
              </a:solidFill>
              <a:latin typeface="宋体"/>
            </a:endParaRPr>
          </a:p>
          <a:p>
            <a:pPr lvl="0"/>
            <a:endParaRPr lang="en-US" altLang="zh-CN" sz="2000" dirty="0">
              <a:latin typeface="+mn-ea"/>
            </a:endParaRPr>
          </a:p>
          <a:p>
            <a:pPr marL="0" indent="0">
              <a:buNone/>
            </a:pPr>
            <a:endParaRPr lang="zh-CN" altLang="en-US" sz="1800" dirty="0"/>
          </a:p>
        </p:txBody>
      </p:sp>
      <p:pic>
        <p:nvPicPr>
          <p:cNvPr id="7" name="图片 6">
            <a:extLst>
              <a:ext uri="{FF2B5EF4-FFF2-40B4-BE49-F238E27FC236}">
                <a16:creationId xmlns:a16="http://schemas.microsoft.com/office/drawing/2014/main" id="{0F241C54-A873-4AAE-B4B5-65913DFC13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5793" y="3810000"/>
            <a:ext cx="4800362" cy="3000227"/>
          </a:xfrm>
          <a:prstGeom prst="rect">
            <a:avLst/>
          </a:prstGeom>
        </p:spPr>
      </p:pic>
    </p:spTree>
    <p:extLst>
      <p:ext uri="{BB962C8B-B14F-4D97-AF65-F5344CB8AC3E}">
        <p14:creationId xmlns:p14="http://schemas.microsoft.com/office/powerpoint/2010/main" val="36795473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Ising</a:t>
            </a:r>
            <a:r>
              <a:rPr lang="en-US" altLang="zh-CN" dirty="0"/>
              <a:t> </a:t>
            </a:r>
            <a:r>
              <a:rPr lang="zh-CN" altLang="en-US" dirty="0"/>
              <a:t>模型（</a:t>
            </a:r>
            <a:r>
              <a:rPr lang="en-US" altLang="zh-CN" dirty="0"/>
              <a:t>NP-Hard</a:t>
            </a:r>
            <a:r>
              <a:rPr lang="zh-CN" altLang="en-US" dirty="0"/>
              <a:t>）</a:t>
            </a:r>
          </a:p>
        </p:txBody>
      </p:sp>
      <p:sp>
        <p:nvSpPr>
          <p:cNvPr id="3" name="文本框 2">
            <a:extLst>
              <a:ext uri="{FF2B5EF4-FFF2-40B4-BE49-F238E27FC236}">
                <a16:creationId xmlns:a16="http://schemas.microsoft.com/office/drawing/2014/main" id="{F61714CF-B675-457F-AF2B-76200D56F469}"/>
              </a:ext>
            </a:extLst>
          </p:cNvPr>
          <p:cNvSpPr txBox="1"/>
          <p:nvPr/>
        </p:nvSpPr>
        <p:spPr>
          <a:xfrm>
            <a:off x="1066800" y="990600"/>
            <a:ext cx="7848600" cy="1754326"/>
          </a:xfrm>
          <a:prstGeom prst="rect">
            <a:avLst/>
          </a:prstGeom>
          <a:noFill/>
        </p:spPr>
        <p:txBody>
          <a:bodyPr wrap="square" rtlCol="0">
            <a:spAutoFit/>
          </a:bodyPr>
          <a:lstStyle/>
          <a:p>
            <a:r>
              <a:rPr lang="zh-CN" altLang="en-US" dirty="0"/>
              <a:t>伊辛模型是统计物理中的一个基本模型，广泛用于描述具有相互作用的体系。</a:t>
            </a:r>
            <a:endParaRPr lang="en-US" altLang="zh-CN" dirty="0"/>
          </a:p>
          <a:p>
            <a:endParaRPr lang="en-US" altLang="zh-CN" dirty="0"/>
          </a:p>
          <a:p>
            <a:pPr marL="285750" indent="-285750">
              <a:buFont typeface="Arial" panose="020B0604020202020204" pitchFamily="34" charset="0"/>
              <a:buChar char="•"/>
            </a:pPr>
            <a:r>
              <a:rPr lang="zh-CN" altLang="en-US" dirty="0"/>
              <a:t>每个分子都有自旋，记为</a:t>
            </a:r>
            <a:r>
              <a:rPr lang="el-GR" altLang="zh-CN" i="1" dirty="0">
                <a:latin typeface="Times New Roman" panose="02020603050405020304" pitchFamily="18" charset="0"/>
                <a:cs typeface="Times New Roman" panose="02020603050405020304" pitchFamily="18" charset="0"/>
              </a:rPr>
              <a:t>σ</a:t>
            </a:r>
            <a:r>
              <a:rPr lang="en-US" altLang="zh-CN" dirty="0"/>
              <a:t> (</a:t>
            </a:r>
            <a:r>
              <a:rPr lang="zh-CN" altLang="en-US" dirty="0"/>
              <a:t> </a:t>
            </a:r>
            <a:r>
              <a:rPr lang="el-GR" altLang="zh-CN" dirty="0"/>
              <a:t>σ</a:t>
            </a:r>
            <a:r>
              <a:rPr lang="en-US" altLang="zh-CN" dirty="0"/>
              <a:t>={+1,-1} )</a:t>
            </a:r>
          </a:p>
          <a:p>
            <a:pPr marL="285750" indent="-285750">
              <a:buFont typeface="Arial" panose="020B0604020202020204" pitchFamily="34" charset="0"/>
              <a:buChar char="•"/>
            </a:pPr>
            <a:r>
              <a:rPr lang="zh-CN" altLang="en-US" dirty="0"/>
              <a:t>临近的两个分子之间存在相互作用</a:t>
            </a:r>
            <a:r>
              <a:rPr lang="en-US" altLang="zh-CN" i="1" dirty="0" err="1">
                <a:latin typeface="Times New Roman" panose="02020603050405020304" pitchFamily="18" charset="0"/>
                <a:cs typeface="Times New Roman" panose="02020603050405020304" pitchFamily="18" charset="0"/>
              </a:rPr>
              <a:t>J</a:t>
            </a:r>
            <a:r>
              <a:rPr lang="en-US" altLang="zh-CN" baseline="-25000" dirty="0" err="1">
                <a:latin typeface="Times New Roman" panose="02020603050405020304" pitchFamily="18" charset="0"/>
                <a:cs typeface="Times New Roman" panose="02020603050405020304" pitchFamily="18" charset="0"/>
              </a:rPr>
              <a:t>ij</a:t>
            </a:r>
            <a:endParaRPr lang="en-US" altLang="zh-CN" baseline="-250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zh-CN" altLang="en-US" dirty="0"/>
              <a:t>系统中可能存在外场，记为 </a:t>
            </a:r>
            <a:r>
              <a:rPr lang="en-US" altLang="zh-CN" i="1" dirty="0">
                <a:latin typeface="Times New Roman" panose="02020603050405020304" pitchFamily="18" charset="0"/>
              </a:rPr>
              <a:t>b</a:t>
            </a:r>
          </a:p>
          <a:p>
            <a:pPr marL="285750" indent="-285750">
              <a:buFont typeface="Arial" panose="020B0604020202020204" pitchFamily="34" charset="0"/>
              <a:buChar char="•"/>
            </a:pPr>
            <a:r>
              <a:rPr lang="zh-CN" altLang="en-US" dirty="0">
                <a:latin typeface="Times New Roman" panose="02020603050405020304" pitchFamily="18" charset="0"/>
              </a:rPr>
              <a:t>系统的</a:t>
            </a:r>
            <a:r>
              <a:rPr lang="en-US" altLang="zh-CN" dirty="0">
                <a:latin typeface="Times New Roman" panose="02020603050405020304" pitchFamily="18" charset="0"/>
              </a:rPr>
              <a:t>Hamilton</a:t>
            </a:r>
            <a:r>
              <a:rPr lang="zh-CN" altLang="en-US" dirty="0">
                <a:latin typeface="Times New Roman" panose="02020603050405020304" pitchFamily="18" charset="0"/>
              </a:rPr>
              <a:t>量（可以看作能量）：</a:t>
            </a:r>
          </a:p>
        </p:txBody>
      </p:sp>
      <p:graphicFrame>
        <p:nvGraphicFramePr>
          <p:cNvPr id="7" name="对象 6">
            <a:extLst>
              <a:ext uri="{FF2B5EF4-FFF2-40B4-BE49-F238E27FC236}">
                <a16:creationId xmlns:a16="http://schemas.microsoft.com/office/drawing/2014/main" id="{598BA654-6357-4F14-82F8-360ECEAB85E5}"/>
              </a:ext>
            </a:extLst>
          </p:cNvPr>
          <p:cNvGraphicFramePr>
            <a:graphicFrameLocks noChangeAspect="1"/>
          </p:cNvGraphicFramePr>
          <p:nvPr>
            <p:extLst>
              <p:ext uri="{D42A27DB-BD31-4B8C-83A1-F6EECF244321}">
                <p14:modId xmlns:p14="http://schemas.microsoft.com/office/powerpoint/2010/main" val="1388320833"/>
              </p:ext>
            </p:extLst>
          </p:nvPr>
        </p:nvGraphicFramePr>
        <p:xfrm>
          <a:off x="3352800" y="2934820"/>
          <a:ext cx="2819400" cy="715371"/>
        </p:xfrm>
        <a:graphic>
          <a:graphicData uri="http://schemas.openxmlformats.org/presentationml/2006/ole">
            <mc:AlternateContent xmlns:mc="http://schemas.openxmlformats.org/markup-compatibility/2006">
              <mc:Choice xmlns:v="urn:schemas-microsoft-com:vml" Requires="v">
                <p:oleObj spid="_x0000_s3254" name="Equation" r:id="rId4" imgW="1701720" imgH="431640" progId="Equation.DSMT4">
                  <p:embed/>
                </p:oleObj>
              </mc:Choice>
              <mc:Fallback>
                <p:oleObj name="Equation" r:id="rId4" imgW="1701720" imgH="431640" progId="Equation.DSMT4">
                  <p:embed/>
                  <p:pic>
                    <p:nvPicPr>
                      <p:cNvPr id="0" name=""/>
                      <p:cNvPicPr/>
                      <p:nvPr/>
                    </p:nvPicPr>
                    <p:blipFill>
                      <a:blip r:embed="rId5"/>
                      <a:stretch>
                        <a:fillRect/>
                      </a:stretch>
                    </p:blipFill>
                    <p:spPr>
                      <a:xfrm>
                        <a:off x="3352800" y="2934820"/>
                        <a:ext cx="2819400" cy="715371"/>
                      </a:xfrm>
                      <a:prstGeom prst="rect">
                        <a:avLst/>
                      </a:prstGeom>
                    </p:spPr>
                  </p:pic>
                </p:oleObj>
              </mc:Fallback>
            </mc:AlternateContent>
          </a:graphicData>
        </a:graphic>
      </p:graphicFrame>
      <p:pic>
        <p:nvPicPr>
          <p:cNvPr id="19" name="图片 18">
            <a:extLst>
              <a:ext uri="{FF2B5EF4-FFF2-40B4-BE49-F238E27FC236}">
                <a16:creationId xmlns:a16="http://schemas.microsoft.com/office/drawing/2014/main" id="{CD4C88AA-A43B-4DF5-8B58-A46564D7B990}"/>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03827" y="5358535"/>
            <a:ext cx="2003551" cy="204065"/>
          </a:xfrm>
          <a:prstGeom prst="rect">
            <a:avLst/>
          </a:prstGeom>
        </p:spPr>
      </p:pic>
      <p:pic>
        <p:nvPicPr>
          <p:cNvPr id="21" name="图片 20">
            <a:extLst>
              <a:ext uri="{FF2B5EF4-FFF2-40B4-BE49-F238E27FC236}">
                <a16:creationId xmlns:a16="http://schemas.microsoft.com/office/drawing/2014/main" id="{85DABEFE-94AC-42A9-B765-1A39698FC32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037286" y="5158058"/>
            <a:ext cx="2071324" cy="646330"/>
          </a:xfrm>
          <a:prstGeom prst="rect">
            <a:avLst/>
          </a:prstGeom>
        </p:spPr>
      </p:pic>
      <p:sp>
        <p:nvSpPr>
          <p:cNvPr id="4" name="文本框 3">
            <a:extLst>
              <a:ext uri="{FF2B5EF4-FFF2-40B4-BE49-F238E27FC236}">
                <a16:creationId xmlns:a16="http://schemas.microsoft.com/office/drawing/2014/main" id="{06819A3E-D0A3-4BFB-A9A0-4A0977FB0A52}"/>
              </a:ext>
            </a:extLst>
          </p:cNvPr>
          <p:cNvSpPr txBox="1"/>
          <p:nvPr/>
        </p:nvSpPr>
        <p:spPr>
          <a:xfrm>
            <a:off x="1066800" y="3789909"/>
            <a:ext cx="7848600" cy="646331"/>
          </a:xfrm>
          <a:prstGeom prst="rect">
            <a:avLst/>
          </a:prstGeom>
          <a:noFill/>
        </p:spPr>
        <p:txBody>
          <a:bodyPr wrap="square" rtlCol="0">
            <a:spAutoFit/>
          </a:bodyPr>
          <a:lstStyle/>
          <a:p>
            <a:r>
              <a:rPr lang="zh-CN" altLang="en-US" dirty="0"/>
              <a:t>当耦合矩阵</a:t>
            </a:r>
            <a:r>
              <a:rPr lang="en-US" altLang="zh-CN" i="1" dirty="0">
                <a:latin typeface="Times New Roman" panose="02020603050405020304" pitchFamily="18" charset="0"/>
                <a:cs typeface="Times New Roman" panose="02020603050405020304" pitchFamily="18" charset="0"/>
              </a:rPr>
              <a:t>J</a:t>
            </a:r>
            <a:r>
              <a:rPr lang="zh-CN" altLang="en-US" dirty="0"/>
              <a:t>、外场</a:t>
            </a:r>
            <a:r>
              <a:rPr lang="en-US" altLang="zh-CN" i="1" dirty="0">
                <a:latin typeface="Times New Roman" panose="02020603050405020304" pitchFamily="18" charset="0"/>
                <a:cs typeface="Times New Roman" panose="02020603050405020304" pitchFamily="18" charset="0"/>
              </a:rPr>
              <a:t>b</a:t>
            </a:r>
            <a:r>
              <a:rPr lang="zh-CN" altLang="en-US" dirty="0"/>
              <a:t>稳定时，</a:t>
            </a:r>
            <a:r>
              <a:rPr lang="en-US" altLang="zh-CN" dirty="0" err="1">
                <a:latin typeface="Times New Roman" panose="02020603050405020304" pitchFamily="18" charset="0"/>
                <a:cs typeface="Times New Roman" panose="02020603050405020304" pitchFamily="18" charset="0"/>
              </a:rPr>
              <a:t>Ising</a:t>
            </a:r>
            <a:r>
              <a:rPr lang="zh-CN" altLang="en-US" dirty="0"/>
              <a:t>模型自旋分布</a:t>
            </a:r>
            <a:r>
              <a:rPr lang="el-GR" altLang="zh-CN" i="1" dirty="0">
                <a:latin typeface="Times New Roman" panose="02020603050405020304" pitchFamily="18" charset="0"/>
                <a:cs typeface="Times New Roman" panose="02020603050405020304" pitchFamily="18" charset="0"/>
              </a:rPr>
              <a:t>σ</a:t>
            </a:r>
            <a:r>
              <a:rPr lang="zh-CN" altLang="en-US" dirty="0"/>
              <a:t>趋于能量最小。该问题被证明为</a:t>
            </a:r>
            <a:r>
              <a:rPr lang="en-US" altLang="zh-CN">
                <a:latin typeface="Times New Roman" panose="02020603050405020304" pitchFamily="18" charset="0"/>
                <a:cs typeface="Times New Roman" panose="02020603050405020304" pitchFamily="18" charset="0"/>
              </a:rPr>
              <a:t>NP-Hard</a:t>
            </a:r>
            <a:r>
              <a:rPr lang="zh-CN" altLang="en-US" dirty="0"/>
              <a:t>问题。</a:t>
            </a:r>
          </a:p>
        </p:txBody>
      </p:sp>
      <p:pic>
        <p:nvPicPr>
          <p:cNvPr id="5" name="图片 4">
            <a:extLst>
              <a:ext uri="{FF2B5EF4-FFF2-40B4-BE49-F238E27FC236}">
                <a16:creationId xmlns:a16="http://schemas.microsoft.com/office/drawing/2014/main" id="{0F23CBB5-4058-4BB9-94F6-EEDBCF50471F}"/>
              </a:ext>
            </a:extLst>
          </p:cNvPr>
          <p:cNvPicPr>
            <a:picLocks noChangeAspect="1"/>
          </p:cNvPicPr>
          <p:nvPr/>
        </p:nvPicPr>
        <p:blipFill>
          <a:blip r:embed="rId8"/>
          <a:stretch>
            <a:fillRect/>
          </a:stretch>
        </p:blipFill>
        <p:spPr>
          <a:xfrm>
            <a:off x="5257800" y="4764881"/>
            <a:ext cx="1648842" cy="1595438"/>
          </a:xfrm>
          <a:prstGeom prst="rect">
            <a:avLst/>
          </a:prstGeom>
        </p:spPr>
      </p:pic>
      <p:sp>
        <p:nvSpPr>
          <p:cNvPr id="9" name="文本框 8">
            <a:extLst>
              <a:ext uri="{FF2B5EF4-FFF2-40B4-BE49-F238E27FC236}">
                <a16:creationId xmlns:a16="http://schemas.microsoft.com/office/drawing/2014/main" id="{2A2C7B64-E7FC-4292-8BC8-DC635649CC08}"/>
              </a:ext>
            </a:extLst>
          </p:cNvPr>
          <p:cNvSpPr txBox="1"/>
          <p:nvPr/>
        </p:nvSpPr>
        <p:spPr>
          <a:xfrm>
            <a:off x="7239000" y="5275901"/>
            <a:ext cx="1401979" cy="369332"/>
          </a:xfrm>
          <a:prstGeom prst="rect">
            <a:avLst/>
          </a:prstGeom>
          <a:noFill/>
        </p:spPr>
        <p:txBody>
          <a:bodyPr wrap="square" rtlCol="0">
            <a:spAutoFit/>
          </a:bodyPr>
          <a:lstStyle/>
          <a:p>
            <a:r>
              <a:rPr lang="en-US" altLang="zh-CN" dirty="0"/>
              <a:t>…… </a:t>
            </a:r>
            <a:r>
              <a:rPr lang="zh-CN" altLang="en-US" dirty="0"/>
              <a:t>无穷维</a:t>
            </a:r>
          </a:p>
        </p:txBody>
      </p:sp>
    </p:spTree>
    <p:extLst>
      <p:ext uri="{BB962C8B-B14F-4D97-AF65-F5344CB8AC3E}">
        <p14:creationId xmlns:p14="http://schemas.microsoft.com/office/powerpoint/2010/main" val="14807422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一些</a:t>
            </a:r>
            <a:r>
              <a:rPr lang="en-US" altLang="zh-CN" dirty="0"/>
              <a:t>NP</a:t>
            </a:r>
            <a:r>
              <a:rPr lang="zh-CN" altLang="en-US" dirty="0"/>
              <a:t>问题与伊辛模型的关系</a:t>
            </a:r>
          </a:p>
        </p:txBody>
      </p:sp>
      <p:sp>
        <p:nvSpPr>
          <p:cNvPr id="11" name="文本框 10">
            <a:extLst>
              <a:ext uri="{FF2B5EF4-FFF2-40B4-BE49-F238E27FC236}">
                <a16:creationId xmlns:a16="http://schemas.microsoft.com/office/drawing/2014/main" id="{3B6C0AF7-DDAF-40AE-AC38-9B8A48C2E965}"/>
              </a:ext>
            </a:extLst>
          </p:cNvPr>
          <p:cNvSpPr txBox="1"/>
          <p:nvPr/>
        </p:nvSpPr>
        <p:spPr>
          <a:xfrm>
            <a:off x="990600" y="2915402"/>
            <a:ext cx="8001000" cy="923330"/>
          </a:xfrm>
          <a:prstGeom prst="rect">
            <a:avLst/>
          </a:prstGeom>
          <a:noFill/>
        </p:spPr>
        <p:txBody>
          <a:bodyPr wrap="square" rtlCol="0">
            <a:spAutoFit/>
          </a:bodyPr>
          <a:lstStyle/>
          <a:p>
            <a:r>
              <a:rPr lang="zh-CN" altLang="en-US" b="1" dirty="0"/>
              <a:t>最大割问题</a:t>
            </a:r>
            <a:r>
              <a:rPr lang="zh-CN" altLang="en-US" dirty="0"/>
              <a:t>：给定无向图</a:t>
            </a:r>
            <a:r>
              <a:rPr lang="en-US" altLang="zh-CN" dirty="0">
                <a:latin typeface="Times New Roman" panose="02020603050405020304" pitchFamily="18" charset="0"/>
                <a:cs typeface="Times New Roman" panose="02020603050405020304" pitchFamily="18" charset="0"/>
              </a:rPr>
              <a:t>G</a:t>
            </a:r>
            <a:r>
              <a:rPr lang="en-US" altLang="zh-CN" dirty="0"/>
              <a:t>(</a:t>
            </a:r>
            <a:r>
              <a:rPr lang="en-US" altLang="zh-CN" dirty="0">
                <a:latin typeface="Times New Roman" panose="02020603050405020304" pitchFamily="18" charset="0"/>
                <a:cs typeface="Times New Roman" panose="02020603050405020304" pitchFamily="18" charset="0"/>
              </a:rPr>
              <a:t>V</a:t>
            </a:r>
            <a:r>
              <a:rPr lang="en-US" altLang="zh-CN" dirty="0"/>
              <a:t>,</a:t>
            </a:r>
            <a:r>
              <a:rPr lang="en-US" altLang="zh-CN" dirty="0">
                <a:latin typeface="Times New Roman" panose="02020603050405020304" pitchFamily="18" charset="0"/>
                <a:cs typeface="Times New Roman" panose="02020603050405020304" pitchFamily="18" charset="0"/>
              </a:rPr>
              <a:t>E</a:t>
            </a:r>
            <a:r>
              <a:rPr lang="en-US" altLang="zh-CN" dirty="0"/>
              <a:t>)</a:t>
            </a:r>
            <a:r>
              <a:rPr lang="zh-CN" altLang="en-US" dirty="0"/>
              <a:t>，</a:t>
            </a:r>
            <a:r>
              <a:rPr lang="en-US" altLang="zh-CN" i="1" dirty="0" err="1">
                <a:latin typeface="Times New Roman" panose="02020603050405020304" pitchFamily="18" charset="0"/>
                <a:cs typeface="Times New Roman" panose="02020603050405020304" pitchFamily="18" charset="0"/>
              </a:rPr>
              <a:t>w</a:t>
            </a:r>
            <a:r>
              <a:rPr lang="en-US" altLang="zh-CN" baseline="-25000" dirty="0" err="1">
                <a:latin typeface="Times New Roman" panose="02020603050405020304" pitchFamily="18" charset="0"/>
                <a:cs typeface="Times New Roman" panose="02020603050405020304" pitchFamily="18" charset="0"/>
              </a:rPr>
              <a:t>ij</a:t>
            </a:r>
            <a:r>
              <a:rPr lang="zh-CN" altLang="en-US" dirty="0"/>
              <a:t>为顶点</a:t>
            </a:r>
            <a:r>
              <a:rPr lang="en-US" altLang="zh-CN" i="1" dirty="0" err="1">
                <a:latin typeface="Times New Roman" panose="02020603050405020304" pitchFamily="18" charset="0"/>
                <a:cs typeface="Times New Roman" panose="02020603050405020304" pitchFamily="18" charset="0"/>
              </a:rPr>
              <a:t>i</a:t>
            </a:r>
            <a:r>
              <a:rPr lang="en-US" altLang="zh-CN" i="1" dirty="0">
                <a:latin typeface="Times New Roman" panose="02020603050405020304" pitchFamily="18" charset="0"/>
                <a:cs typeface="Times New Roman" panose="02020603050405020304" pitchFamily="18" charset="0"/>
              </a:rPr>
              <a:t> j</a:t>
            </a:r>
            <a:r>
              <a:rPr lang="zh-CN" altLang="en-US" dirty="0"/>
              <a:t>边的权，上求解一种分割方法将顶点集分为</a:t>
            </a:r>
            <a:r>
              <a:rPr lang="en-US" altLang="zh-CN" dirty="0"/>
              <a:t>2</a:t>
            </a:r>
            <a:r>
              <a:rPr lang="zh-CN" altLang="en-US" dirty="0"/>
              <a:t>类，使得其连接边集最大。</a:t>
            </a:r>
            <a:r>
              <a:rPr lang="en-US" altLang="zh-CN" dirty="0"/>
              <a:t>							</a:t>
            </a:r>
            <a:endParaRPr lang="zh-CN" altLang="en-US" dirty="0"/>
          </a:p>
        </p:txBody>
      </p:sp>
      <p:graphicFrame>
        <p:nvGraphicFramePr>
          <p:cNvPr id="13" name="对象 12">
            <a:extLst>
              <a:ext uri="{FF2B5EF4-FFF2-40B4-BE49-F238E27FC236}">
                <a16:creationId xmlns:a16="http://schemas.microsoft.com/office/drawing/2014/main" id="{A83531A5-9F30-4E91-8541-978631D1A929}"/>
              </a:ext>
            </a:extLst>
          </p:cNvPr>
          <p:cNvGraphicFramePr>
            <a:graphicFrameLocks noChangeAspect="1"/>
          </p:cNvGraphicFramePr>
          <p:nvPr>
            <p:extLst>
              <p:ext uri="{D42A27DB-BD31-4B8C-83A1-F6EECF244321}">
                <p14:modId xmlns:p14="http://schemas.microsoft.com/office/powerpoint/2010/main" val="1026184616"/>
              </p:ext>
            </p:extLst>
          </p:nvPr>
        </p:nvGraphicFramePr>
        <p:xfrm>
          <a:off x="6146800" y="5174330"/>
          <a:ext cx="914400" cy="198438"/>
        </p:xfrm>
        <a:graphic>
          <a:graphicData uri="http://schemas.openxmlformats.org/presentationml/2006/ole">
            <mc:AlternateContent xmlns:mc="http://schemas.openxmlformats.org/markup-compatibility/2006">
              <mc:Choice xmlns:v="urn:schemas-microsoft-com:vml" Requires="v">
                <p:oleObj spid="_x0000_s5080" name="Equation" r:id="rId4" imgW="914400" imgH="198720" progId="Equation.DSMT4">
                  <p:embed/>
                </p:oleObj>
              </mc:Choice>
              <mc:Fallback>
                <p:oleObj name="Equation" r:id="rId4" imgW="914400" imgH="198720" progId="Equation.DSMT4">
                  <p:embed/>
                  <p:pic>
                    <p:nvPicPr>
                      <p:cNvPr id="0" name=""/>
                      <p:cNvPicPr/>
                      <p:nvPr/>
                    </p:nvPicPr>
                    <p:blipFill>
                      <a:blip r:embed="rId5"/>
                      <a:stretch>
                        <a:fillRect/>
                      </a:stretch>
                    </p:blipFill>
                    <p:spPr>
                      <a:xfrm>
                        <a:off x="6146800" y="5174330"/>
                        <a:ext cx="914400" cy="198438"/>
                      </a:xfrm>
                      <a:prstGeom prst="rect">
                        <a:avLst/>
                      </a:prstGeom>
                    </p:spPr>
                  </p:pic>
                </p:oleObj>
              </mc:Fallback>
            </mc:AlternateContent>
          </a:graphicData>
        </a:graphic>
      </p:graphicFrame>
      <p:graphicFrame>
        <p:nvGraphicFramePr>
          <p:cNvPr id="15" name="对象 14">
            <a:extLst>
              <a:ext uri="{FF2B5EF4-FFF2-40B4-BE49-F238E27FC236}">
                <a16:creationId xmlns:a16="http://schemas.microsoft.com/office/drawing/2014/main" id="{C4BA1513-6E56-41CC-B53D-F7F7FD74E17E}"/>
              </a:ext>
            </a:extLst>
          </p:cNvPr>
          <p:cNvGraphicFramePr>
            <a:graphicFrameLocks noChangeAspect="1"/>
          </p:cNvGraphicFramePr>
          <p:nvPr>
            <p:extLst>
              <p:ext uri="{D42A27DB-BD31-4B8C-83A1-F6EECF244321}">
                <p14:modId xmlns:p14="http://schemas.microsoft.com/office/powerpoint/2010/main" val="3719723467"/>
              </p:ext>
            </p:extLst>
          </p:nvPr>
        </p:nvGraphicFramePr>
        <p:xfrm>
          <a:off x="1237006" y="3719171"/>
          <a:ext cx="2844800" cy="656492"/>
        </p:xfrm>
        <a:graphic>
          <a:graphicData uri="http://schemas.openxmlformats.org/presentationml/2006/ole">
            <mc:AlternateContent xmlns:mc="http://schemas.openxmlformats.org/markup-compatibility/2006">
              <mc:Choice xmlns:v="urn:schemas-microsoft-com:vml" Requires="v">
                <p:oleObj spid="_x0000_s5081" name="Equation" r:id="rId6" imgW="1981080" imgH="457200" progId="Equation.DSMT4">
                  <p:embed/>
                </p:oleObj>
              </mc:Choice>
              <mc:Fallback>
                <p:oleObj name="Equation" r:id="rId6" imgW="1981080" imgH="457200" progId="Equation.DSMT4">
                  <p:embed/>
                  <p:pic>
                    <p:nvPicPr>
                      <p:cNvPr id="0" name=""/>
                      <p:cNvPicPr/>
                      <p:nvPr/>
                    </p:nvPicPr>
                    <p:blipFill>
                      <a:blip r:embed="rId7"/>
                      <a:stretch>
                        <a:fillRect/>
                      </a:stretch>
                    </p:blipFill>
                    <p:spPr>
                      <a:xfrm>
                        <a:off x="1237006" y="3719171"/>
                        <a:ext cx="2844800" cy="656492"/>
                      </a:xfrm>
                      <a:prstGeom prst="rect">
                        <a:avLst/>
                      </a:prstGeom>
                    </p:spPr>
                  </p:pic>
                </p:oleObj>
              </mc:Fallback>
            </mc:AlternateContent>
          </a:graphicData>
        </a:graphic>
      </p:graphicFrame>
      <p:graphicFrame>
        <p:nvGraphicFramePr>
          <p:cNvPr id="16" name="对象 15">
            <a:extLst>
              <a:ext uri="{FF2B5EF4-FFF2-40B4-BE49-F238E27FC236}">
                <a16:creationId xmlns:a16="http://schemas.microsoft.com/office/drawing/2014/main" id="{573C60CB-78A5-4F18-9C35-089884CF5E42}"/>
              </a:ext>
            </a:extLst>
          </p:cNvPr>
          <p:cNvGraphicFramePr>
            <a:graphicFrameLocks noChangeAspect="1"/>
          </p:cNvGraphicFramePr>
          <p:nvPr>
            <p:extLst>
              <p:ext uri="{D42A27DB-BD31-4B8C-83A1-F6EECF244321}">
                <p14:modId xmlns:p14="http://schemas.microsoft.com/office/powerpoint/2010/main" val="1733123581"/>
              </p:ext>
            </p:extLst>
          </p:nvPr>
        </p:nvGraphicFramePr>
        <p:xfrm>
          <a:off x="6146800" y="5174330"/>
          <a:ext cx="914400" cy="198438"/>
        </p:xfrm>
        <a:graphic>
          <a:graphicData uri="http://schemas.openxmlformats.org/presentationml/2006/ole">
            <mc:AlternateContent xmlns:mc="http://schemas.openxmlformats.org/markup-compatibility/2006">
              <mc:Choice xmlns:v="urn:schemas-microsoft-com:vml" Requires="v">
                <p:oleObj spid="_x0000_s5082" name="Equation" r:id="rId8" imgW="914400" imgH="198720" progId="Equation.DSMT4">
                  <p:embed/>
                </p:oleObj>
              </mc:Choice>
              <mc:Fallback>
                <p:oleObj name="Equation" r:id="rId8" imgW="914400" imgH="198720" progId="Equation.DSMT4">
                  <p:embed/>
                  <p:pic>
                    <p:nvPicPr>
                      <p:cNvPr id="0" name=""/>
                      <p:cNvPicPr/>
                      <p:nvPr/>
                    </p:nvPicPr>
                    <p:blipFill>
                      <a:blip r:embed="rId5"/>
                      <a:stretch>
                        <a:fillRect/>
                      </a:stretch>
                    </p:blipFill>
                    <p:spPr>
                      <a:xfrm>
                        <a:off x="6146800" y="5174330"/>
                        <a:ext cx="914400" cy="198438"/>
                      </a:xfrm>
                      <a:prstGeom prst="rect">
                        <a:avLst/>
                      </a:prstGeom>
                    </p:spPr>
                  </p:pic>
                </p:oleObj>
              </mc:Fallback>
            </mc:AlternateContent>
          </a:graphicData>
        </a:graphic>
      </p:graphicFrame>
      <p:graphicFrame>
        <p:nvGraphicFramePr>
          <p:cNvPr id="18" name="对象 17">
            <a:extLst>
              <a:ext uri="{FF2B5EF4-FFF2-40B4-BE49-F238E27FC236}">
                <a16:creationId xmlns:a16="http://schemas.microsoft.com/office/drawing/2014/main" id="{A576F4F0-26F6-47DB-B0F3-B87C9A1A4701}"/>
              </a:ext>
            </a:extLst>
          </p:cNvPr>
          <p:cNvGraphicFramePr>
            <a:graphicFrameLocks noChangeAspect="1"/>
          </p:cNvGraphicFramePr>
          <p:nvPr>
            <p:extLst>
              <p:ext uri="{D42A27DB-BD31-4B8C-83A1-F6EECF244321}">
                <p14:modId xmlns:p14="http://schemas.microsoft.com/office/powerpoint/2010/main" val="1754315267"/>
              </p:ext>
            </p:extLst>
          </p:nvPr>
        </p:nvGraphicFramePr>
        <p:xfrm>
          <a:off x="5115236" y="3754950"/>
          <a:ext cx="3973513" cy="620713"/>
        </p:xfrm>
        <a:graphic>
          <a:graphicData uri="http://schemas.openxmlformats.org/presentationml/2006/ole">
            <mc:AlternateContent xmlns:mc="http://schemas.openxmlformats.org/markup-compatibility/2006">
              <mc:Choice xmlns:v="urn:schemas-microsoft-com:vml" Requires="v">
                <p:oleObj spid="_x0000_s5083" name="Equation" r:id="rId9" imgW="2768400" imgH="431640" progId="Equation.DSMT4">
                  <p:embed/>
                </p:oleObj>
              </mc:Choice>
              <mc:Fallback>
                <p:oleObj name="Equation" r:id="rId9" imgW="2768400" imgH="431640" progId="Equation.DSMT4">
                  <p:embed/>
                  <p:pic>
                    <p:nvPicPr>
                      <p:cNvPr id="15" name="对象 14">
                        <a:extLst>
                          <a:ext uri="{FF2B5EF4-FFF2-40B4-BE49-F238E27FC236}">
                            <a16:creationId xmlns:a16="http://schemas.microsoft.com/office/drawing/2014/main" id="{C4BA1513-6E56-41CC-B53D-F7F7FD74E17E}"/>
                          </a:ext>
                        </a:extLst>
                      </p:cNvPr>
                      <p:cNvPicPr/>
                      <p:nvPr/>
                    </p:nvPicPr>
                    <p:blipFill>
                      <a:blip r:embed="rId10"/>
                      <a:stretch>
                        <a:fillRect/>
                      </a:stretch>
                    </p:blipFill>
                    <p:spPr>
                      <a:xfrm>
                        <a:off x="5115236" y="3754950"/>
                        <a:ext cx="3973513" cy="620713"/>
                      </a:xfrm>
                      <a:prstGeom prst="rect">
                        <a:avLst/>
                      </a:prstGeom>
                    </p:spPr>
                  </p:pic>
                </p:oleObj>
              </mc:Fallback>
            </mc:AlternateContent>
          </a:graphicData>
        </a:graphic>
      </p:graphicFrame>
      <p:sp>
        <p:nvSpPr>
          <p:cNvPr id="19" name="箭头: 右 18">
            <a:extLst>
              <a:ext uri="{FF2B5EF4-FFF2-40B4-BE49-F238E27FC236}">
                <a16:creationId xmlns:a16="http://schemas.microsoft.com/office/drawing/2014/main" id="{26578325-359A-444B-9A56-27C370D729A6}"/>
              </a:ext>
            </a:extLst>
          </p:cNvPr>
          <p:cNvSpPr/>
          <p:nvPr/>
        </p:nvSpPr>
        <p:spPr>
          <a:xfrm>
            <a:off x="4276104" y="3873777"/>
            <a:ext cx="7620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19024040-32A3-478B-A1E8-DF5506B5D65F}"/>
              </a:ext>
            </a:extLst>
          </p:cNvPr>
          <p:cNvSpPr txBox="1"/>
          <p:nvPr/>
        </p:nvSpPr>
        <p:spPr>
          <a:xfrm>
            <a:off x="990600" y="4521640"/>
            <a:ext cx="8001000" cy="923330"/>
          </a:xfrm>
          <a:prstGeom prst="rect">
            <a:avLst/>
          </a:prstGeom>
          <a:noFill/>
        </p:spPr>
        <p:txBody>
          <a:bodyPr wrap="square" rtlCol="0">
            <a:spAutoFit/>
          </a:bodyPr>
          <a:lstStyle/>
          <a:p>
            <a:r>
              <a:rPr lang="zh-CN" altLang="en-US" b="1" dirty="0"/>
              <a:t>数集等分问题</a:t>
            </a:r>
            <a:r>
              <a:rPr lang="zh-CN" altLang="en-US" dirty="0"/>
              <a:t>：给定</a:t>
            </a:r>
            <a:r>
              <a:rPr lang="en-US" altLang="zh-CN" dirty="0"/>
              <a:t>N</a:t>
            </a:r>
            <a:r>
              <a:rPr lang="zh-CN" altLang="en-US" dirty="0"/>
              <a:t>个元素的数值集合</a:t>
            </a:r>
            <a:r>
              <a:rPr lang="en-US" altLang="zh-CN" dirty="0"/>
              <a:t>S={m</a:t>
            </a:r>
            <a:r>
              <a:rPr lang="en-US" altLang="zh-CN" baseline="-25000" dirty="0"/>
              <a:t>1</a:t>
            </a:r>
            <a:r>
              <a:rPr lang="en-US" altLang="zh-CN" dirty="0"/>
              <a:t>,m</a:t>
            </a:r>
            <a:r>
              <a:rPr lang="en-US" altLang="zh-CN" baseline="-25000" dirty="0"/>
              <a:t>2</a:t>
            </a:r>
            <a:r>
              <a:rPr lang="en-US" altLang="zh-CN" dirty="0"/>
              <a:t>……</a:t>
            </a:r>
            <a:r>
              <a:rPr lang="en-US" altLang="zh-CN" dirty="0" err="1"/>
              <a:t>m</a:t>
            </a:r>
            <a:r>
              <a:rPr lang="en-US" altLang="zh-CN" baseline="-25000" dirty="0" err="1"/>
              <a:t>N</a:t>
            </a:r>
            <a:r>
              <a:rPr lang="en-US" altLang="zh-CN" dirty="0"/>
              <a:t>}</a:t>
            </a:r>
            <a:r>
              <a:rPr lang="zh-CN" altLang="en-US" dirty="0"/>
              <a:t>，将集合</a:t>
            </a:r>
            <a:r>
              <a:rPr lang="en-US" altLang="zh-CN" dirty="0"/>
              <a:t>S</a:t>
            </a:r>
            <a:r>
              <a:rPr lang="zh-CN" altLang="en-US" dirty="0"/>
              <a:t>分成两部分，使两个集合数值之和相等或差异最小。</a:t>
            </a:r>
            <a:endParaRPr lang="en-US" altLang="zh-CN" dirty="0"/>
          </a:p>
          <a:p>
            <a:r>
              <a:rPr lang="en-US" altLang="zh-CN" dirty="0"/>
              <a:t>							</a:t>
            </a:r>
            <a:endParaRPr lang="zh-CN" altLang="en-US" dirty="0"/>
          </a:p>
        </p:txBody>
      </p:sp>
      <p:graphicFrame>
        <p:nvGraphicFramePr>
          <p:cNvPr id="12" name="对象 11">
            <a:extLst>
              <a:ext uri="{FF2B5EF4-FFF2-40B4-BE49-F238E27FC236}">
                <a16:creationId xmlns:a16="http://schemas.microsoft.com/office/drawing/2014/main" id="{9A690A89-FA93-4FFB-AE51-62D65AFF1DD8}"/>
              </a:ext>
            </a:extLst>
          </p:cNvPr>
          <p:cNvGraphicFramePr>
            <a:graphicFrameLocks noChangeAspect="1"/>
          </p:cNvGraphicFramePr>
          <p:nvPr>
            <p:extLst>
              <p:ext uri="{D42A27DB-BD31-4B8C-83A1-F6EECF244321}">
                <p14:modId xmlns:p14="http://schemas.microsoft.com/office/powerpoint/2010/main" val="1772549960"/>
              </p:ext>
            </p:extLst>
          </p:nvPr>
        </p:nvGraphicFramePr>
        <p:xfrm>
          <a:off x="1728788" y="5414962"/>
          <a:ext cx="2225675" cy="528638"/>
        </p:xfrm>
        <a:graphic>
          <a:graphicData uri="http://schemas.openxmlformats.org/presentationml/2006/ole">
            <mc:AlternateContent xmlns:mc="http://schemas.openxmlformats.org/markup-compatibility/2006">
              <mc:Choice xmlns:v="urn:schemas-microsoft-com:vml" Requires="v">
                <p:oleObj spid="_x0000_s5084" name="Equation" r:id="rId11" imgW="1549080" imgH="368280" progId="Equation.DSMT4">
                  <p:embed/>
                </p:oleObj>
              </mc:Choice>
              <mc:Fallback>
                <p:oleObj name="Equation" r:id="rId11" imgW="1549080" imgH="368280" progId="Equation.DSMT4">
                  <p:embed/>
                  <p:pic>
                    <p:nvPicPr>
                      <p:cNvPr id="15" name="对象 14">
                        <a:extLst>
                          <a:ext uri="{FF2B5EF4-FFF2-40B4-BE49-F238E27FC236}">
                            <a16:creationId xmlns:a16="http://schemas.microsoft.com/office/drawing/2014/main" id="{C4BA1513-6E56-41CC-B53D-F7F7FD74E17E}"/>
                          </a:ext>
                        </a:extLst>
                      </p:cNvPr>
                      <p:cNvPicPr/>
                      <p:nvPr/>
                    </p:nvPicPr>
                    <p:blipFill>
                      <a:blip r:embed="rId12"/>
                      <a:stretch>
                        <a:fillRect/>
                      </a:stretch>
                    </p:blipFill>
                    <p:spPr>
                      <a:xfrm>
                        <a:off x="1728788" y="5414962"/>
                        <a:ext cx="2225675" cy="528638"/>
                      </a:xfrm>
                      <a:prstGeom prst="rect">
                        <a:avLst/>
                      </a:prstGeom>
                    </p:spPr>
                  </p:pic>
                </p:oleObj>
              </mc:Fallback>
            </mc:AlternateContent>
          </a:graphicData>
        </a:graphic>
      </p:graphicFrame>
      <p:sp>
        <p:nvSpPr>
          <p:cNvPr id="14" name="箭头: 右 13">
            <a:extLst>
              <a:ext uri="{FF2B5EF4-FFF2-40B4-BE49-F238E27FC236}">
                <a16:creationId xmlns:a16="http://schemas.microsoft.com/office/drawing/2014/main" id="{850EAF8B-5F5E-4585-8DA6-2D8B51DFA2D2}"/>
              </a:ext>
            </a:extLst>
          </p:cNvPr>
          <p:cNvSpPr/>
          <p:nvPr/>
        </p:nvSpPr>
        <p:spPr>
          <a:xfrm>
            <a:off x="4229100" y="5453265"/>
            <a:ext cx="7620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17" name="对象 16">
            <a:extLst>
              <a:ext uri="{FF2B5EF4-FFF2-40B4-BE49-F238E27FC236}">
                <a16:creationId xmlns:a16="http://schemas.microsoft.com/office/drawing/2014/main" id="{33466D20-5479-4424-9229-8E08D0176E13}"/>
              </a:ext>
            </a:extLst>
          </p:cNvPr>
          <p:cNvGraphicFramePr>
            <a:graphicFrameLocks noChangeAspect="1"/>
          </p:cNvGraphicFramePr>
          <p:nvPr>
            <p:extLst>
              <p:ext uri="{D42A27DB-BD31-4B8C-83A1-F6EECF244321}">
                <p14:modId xmlns:p14="http://schemas.microsoft.com/office/powerpoint/2010/main" val="2703914883"/>
              </p:ext>
            </p:extLst>
          </p:nvPr>
        </p:nvGraphicFramePr>
        <p:xfrm>
          <a:off x="5143500" y="5432425"/>
          <a:ext cx="3848100" cy="511175"/>
        </p:xfrm>
        <a:graphic>
          <a:graphicData uri="http://schemas.openxmlformats.org/presentationml/2006/ole">
            <mc:AlternateContent xmlns:mc="http://schemas.openxmlformats.org/markup-compatibility/2006">
              <mc:Choice xmlns:v="urn:schemas-microsoft-com:vml" Requires="v">
                <p:oleObj spid="_x0000_s5085" name="Equation" r:id="rId13" imgW="2679480" imgH="355320" progId="Equation.DSMT4">
                  <p:embed/>
                </p:oleObj>
              </mc:Choice>
              <mc:Fallback>
                <p:oleObj name="Equation" r:id="rId13" imgW="2679480" imgH="355320" progId="Equation.DSMT4">
                  <p:embed/>
                  <p:pic>
                    <p:nvPicPr>
                      <p:cNvPr id="12" name="对象 11">
                        <a:extLst>
                          <a:ext uri="{FF2B5EF4-FFF2-40B4-BE49-F238E27FC236}">
                            <a16:creationId xmlns:a16="http://schemas.microsoft.com/office/drawing/2014/main" id="{9A690A89-FA93-4FFB-AE51-62D65AFF1DD8}"/>
                          </a:ext>
                        </a:extLst>
                      </p:cNvPr>
                      <p:cNvPicPr/>
                      <p:nvPr/>
                    </p:nvPicPr>
                    <p:blipFill>
                      <a:blip r:embed="rId14"/>
                      <a:stretch>
                        <a:fillRect/>
                      </a:stretch>
                    </p:blipFill>
                    <p:spPr>
                      <a:xfrm>
                        <a:off x="5143500" y="5432425"/>
                        <a:ext cx="3848100" cy="511175"/>
                      </a:xfrm>
                      <a:prstGeom prst="rect">
                        <a:avLst/>
                      </a:prstGeom>
                    </p:spPr>
                  </p:pic>
                </p:oleObj>
              </mc:Fallback>
            </mc:AlternateContent>
          </a:graphicData>
        </a:graphic>
      </p:graphicFrame>
      <p:pic>
        <p:nvPicPr>
          <p:cNvPr id="4" name="图片 3">
            <a:extLst>
              <a:ext uri="{FF2B5EF4-FFF2-40B4-BE49-F238E27FC236}">
                <a16:creationId xmlns:a16="http://schemas.microsoft.com/office/drawing/2014/main" id="{21601ADF-E761-420B-B43F-EC67F77193EC}"/>
              </a:ext>
            </a:extLst>
          </p:cNvPr>
          <p:cNvPicPr>
            <a:picLocks noChangeAspect="1"/>
          </p:cNvPicPr>
          <p:nvPr/>
        </p:nvPicPr>
        <p:blipFill>
          <a:blip r:embed="rId15"/>
          <a:stretch>
            <a:fillRect/>
          </a:stretch>
        </p:blipFill>
        <p:spPr>
          <a:xfrm>
            <a:off x="1095604" y="953479"/>
            <a:ext cx="7696200" cy="1595891"/>
          </a:xfrm>
          <a:prstGeom prst="rect">
            <a:avLst/>
          </a:prstGeom>
        </p:spPr>
      </p:pic>
      <p:sp>
        <p:nvSpPr>
          <p:cNvPr id="5" name="文本框 4">
            <a:extLst>
              <a:ext uri="{FF2B5EF4-FFF2-40B4-BE49-F238E27FC236}">
                <a16:creationId xmlns:a16="http://schemas.microsoft.com/office/drawing/2014/main" id="{4D30D21C-E15C-4EC9-85D5-5FF455AB6BCD}"/>
              </a:ext>
            </a:extLst>
          </p:cNvPr>
          <p:cNvSpPr txBox="1"/>
          <p:nvPr/>
        </p:nvSpPr>
        <p:spPr>
          <a:xfrm>
            <a:off x="2429702" y="914400"/>
            <a:ext cx="4648200" cy="369332"/>
          </a:xfrm>
          <a:prstGeom prst="rect">
            <a:avLst/>
          </a:prstGeom>
          <a:noFill/>
        </p:spPr>
        <p:txBody>
          <a:bodyPr wrap="square" rtlCol="0">
            <a:spAutoFit/>
          </a:bodyPr>
          <a:lstStyle/>
          <a:p>
            <a:r>
              <a:rPr lang="zh-CN" altLang="en-US" dirty="0">
                <a:solidFill>
                  <a:srgbClr val="FF0000"/>
                </a:solidFill>
              </a:rPr>
              <a:t>许多</a:t>
            </a:r>
            <a:r>
              <a:rPr lang="en-US" altLang="zh-CN" dirty="0">
                <a:solidFill>
                  <a:srgbClr val="FF0000"/>
                </a:solidFill>
              </a:rPr>
              <a:t>NPC</a:t>
            </a:r>
            <a:r>
              <a:rPr lang="zh-CN" altLang="en-US" dirty="0">
                <a:solidFill>
                  <a:srgbClr val="FF0000"/>
                </a:solidFill>
              </a:rPr>
              <a:t>和</a:t>
            </a:r>
            <a:r>
              <a:rPr lang="en-US" altLang="zh-CN" dirty="0" err="1">
                <a:solidFill>
                  <a:srgbClr val="FF0000"/>
                </a:solidFill>
              </a:rPr>
              <a:t>NPhard</a:t>
            </a:r>
            <a:r>
              <a:rPr lang="zh-CN" altLang="en-US" dirty="0">
                <a:solidFill>
                  <a:srgbClr val="FF0000"/>
                </a:solidFill>
              </a:rPr>
              <a:t>问题可以转化为伊辛模型</a:t>
            </a:r>
          </a:p>
        </p:txBody>
      </p:sp>
      <p:sp>
        <p:nvSpPr>
          <p:cNvPr id="6" name="文本框 5">
            <a:extLst>
              <a:ext uri="{FF2B5EF4-FFF2-40B4-BE49-F238E27FC236}">
                <a16:creationId xmlns:a16="http://schemas.microsoft.com/office/drawing/2014/main" id="{E66EF334-81F5-4543-94D1-8FBE0B5EDE82}"/>
              </a:ext>
            </a:extLst>
          </p:cNvPr>
          <p:cNvSpPr txBox="1"/>
          <p:nvPr/>
        </p:nvSpPr>
        <p:spPr>
          <a:xfrm>
            <a:off x="838200" y="6553200"/>
            <a:ext cx="6553200" cy="292388"/>
          </a:xfrm>
          <a:prstGeom prst="rect">
            <a:avLst/>
          </a:prstGeom>
          <a:noFill/>
        </p:spPr>
        <p:txBody>
          <a:bodyPr wrap="square" rtlCol="0">
            <a:spAutoFit/>
          </a:bodyPr>
          <a:lstStyle/>
          <a:p>
            <a:r>
              <a:rPr lang="en-US" altLang="zh-CN" sz="1300" dirty="0">
                <a:latin typeface="Times New Roman" panose="02020603050405020304" pitchFamily="18" charset="0"/>
                <a:cs typeface="Times New Roman" panose="02020603050405020304" pitchFamily="18" charset="0"/>
              </a:rPr>
              <a:t>Lucas A. </a:t>
            </a:r>
            <a:r>
              <a:rPr lang="en-US" altLang="zh-CN" sz="1300" dirty="0" err="1">
                <a:latin typeface="Times New Roman" panose="02020603050405020304" pitchFamily="18" charset="0"/>
                <a:cs typeface="Times New Roman" panose="02020603050405020304" pitchFamily="18" charset="0"/>
              </a:rPr>
              <a:t>Ising</a:t>
            </a:r>
            <a:r>
              <a:rPr lang="en-US" altLang="zh-CN" sz="1300" dirty="0">
                <a:latin typeface="Times New Roman" panose="02020603050405020304" pitchFamily="18" charset="0"/>
                <a:cs typeface="Times New Roman" panose="02020603050405020304" pitchFamily="18" charset="0"/>
              </a:rPr>
              <a:t> formulations of many NP problems[J]. Frontiers in physics, 2014, 2: 5.</a:t>
            </a:r>
            <a:endParaRPr lang="zh-CN" altLang="en-US" sz="13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756385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66800" y="152400"/>
            <a:ext cx="6324600" cy="381000"/>
          </a:xfrm>
        </p:spPr>
        <p:txBody>
          <a:bodyPr/>
          <a:lstStyle/>
          <a:p>
            <a:r>
              <a:rPr lang="zh-CN" altLang="en-US" dirty="0"/>
              <a:t>启发式算法求解伊辛模型</a:t>
            </a:r>
          </a:p>
        </p:txBody>
      </p:sp>
      <p:pic>
        <p:nvPicPr>
          <p:cNvPr id="4" name="图片 3">
            <a:extLst>
              <a:ext uri="{FF2B5EF4-FFF2-40B4-BE49-F238E27FC236}">
                <a16:creationId xmlns:a16="http://schemas.microsoft.com/office/drawing/2014/main" id="{B24703E6-256E-4C1B-A049-54A8E96075A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00208" y="990600"/>
            <a:ext cx="2382383" cy="1828800"/>
          </a:xfrm>
          <a:prstGeom prst="rect">
            <a:avLst/>
          </a:prstGeom>
        </p:spPr>
      </p:pic>
      <p:sp>
        <p:nvSpPr>
          <p:cNvPr id="5" name="文本框 4">
            <a:extLst>
              <a:ext uri="{FF2B5EF4-FFF2-40B4-BE49-F238E27FC236}">
                <a16:creationId xmlns:a16="http://schemas.microsoft.com/office/drawing/2014/main" id="{EFB4E212-A097-4077-B445-4374512AFE32}"/>
              </a:ext>
            </a:extLst>
          </p:cNvPr>
          <p:cNvSpPr txBox="1"/>
          <p:nvPr/>
        </p:nvSpPr>
        <p:spPr>
          <a:xfrm>
            <a:off x="1648391" y="1099231"/>
            <a:ext cx="3200400" cy="369332"/>
          </a:xfrm>
          <a:prstGeom prst="rect">
            <a:avLst/>
          </a:prstGeom>
          <a:noFill/>
        </p:spPr>
        <p:txBody>
          <a:bodyPr wrap="square" rtlCol="0">
            <a:spAutoFit/>
          </a:bodyPr>
          <a:lstStyle/>
          <a:p>
            <a:r>
              <a:rPr lang="en-US" altLang="zh-CN" dirty="0">
                <a:latin typeface="+mn-ea"/>
                <a:ea typeface="+mn-ea"/>
              </a:rPr>
              <a:t>Metropolis Hastings</a:t>
            </a:r>
            <a:r>
              <a:rPr lang="zh-CN" altLang="en-US" dirty="0">
                <a:latin typeface="+mn-ea"/>
                <a:ea typeface="+mn-ea"/>
              </a:rPr>
              <a:t>算法</a:t>
            </a:r>
          </a:p>
        </p:txBody>
      </p:sp>
      <p:graphicFrame>
        <p:nvGraphicFramePr>
          <p:cNvPr id="6" name="对象 5">
            <a:extLst>
              <a:ext uri="{FF2B5EF4-FFF2-40B4-BE49-F238E27FC236}">
                <a16:creationId xmlns:a16="http://schemas.microsoft.com/office/drawing/2014/main" id="{D873D2C5-28EC-4252-8017-C8827BC90D97}"/>
              </a:ext>
            </a:extLst>
          </p:cNvPr>
          <p:cNvGraphicFramePr>
            <a:graphicFrameLocks noChangeAspect="1"/>
          </p:cNvGraphicFramePr>
          <p:nvPr>
            <p:extLst>
              <p:ext uri="{D42A27DB-BD31-4B8C-83A1-F6EECF244321}">
                <p14:modId xmlns:p14="http://schemas.microsoft.com/office/powerpoint/2010/main" val="3174881178"/>
              </p:ext>
            </p:extLst>
          </p:nvPr>
        </p:nvGraphicFramePr>
        <p:xfrm>
          <a:off x="1828800" y="1569977"/>
          <a:ext cx="2382383" cy="670045"/>
        </p:xfrm>
        <a:graphic>
          <a:graphicData uri="http://schemas.openxmlformats.org/presentationml/2006/ole">
            <mc:AlternateContent xmlns:mc="http://schemas.openxmlformats.org/markup-compatibility/2006">
              <mc:Choice xmlns:v="urn:schemas-microsoft-com:vml" Requires="v">
                <p:oleObj spid="_x0000_s5268" name="Equation" r:id="rId5" imgW="1625400" imgH="457200" progId="Equation.DSMT4">
                  <p:embed/>
                </p:oleObj>
              </mc:Choice>
              <mc:Fallback>
                <p:oleObj name="Equation" r:id="rId5" imgW="1625400" imgH="457200" progId="Equation.DSMT4">
                  <p:embed/>
                  <p:pic>
                    <p:nvPicPr>
                      <p:cNvPr id="0" name=""/>
                      <p:cNvPicPr/>
                      <p:nvPr/>
                    </p:nvPicPr>
                    <p:blipFill>
                      <a:blip r:embed="rId6"/>
                      <a:stretch>
                        <a:fillRect/>
                      </a:stretch>
                    </p:blipFill>
                    <p:spPr>
                      <a:xfrm>
                        <a:off x="1828800" y="1569977"/>
                        <a:ext cx="2382383" cy="670045"/>
                      </a:xfrm>
                      <a:prstGeom prst="rect">
                        <a:avLst/>
                      </a:prstGeom>
                    </p:spPr>
                  </p:pic>
                </p:oleObj>
              </mc:Fallback>
            </mc:AlternateContent>
          </a:graphicData>
        </a:graphic>
      </p:graphicFrame>
      <p:sp>
        <p:nvSpPr>
          <p:cNvPr id="7" name="箭头: 右 6">
            <a:extLst>
              <a:ext uri="{FF2B5EF4-FFF2-40B4-BE49-F238E27FC236}">
                <a16:creationId xmlns:a16="http://schemas.microsoft.com/office/drawing/2014/main" id="{33BE8204-9132-4305-8418-826EA249436C}"/>
              </a:ext>
            </a:extLst>
          </p:cNvPr>
          <p:cNvSpPr/>
          <p:nvPr/>
        </p:nvSpPr>
        <p:spPr>
          <a:xfrm>
            <a:off x="4495800" y="1667874"/>
            <a:ext cx="1219200" cy="381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2C9BE4F4-E4C2-461A-B12D-4CFD7644836F}"/>
              </a:ext>
            </a:extLst>
          </p:cNvPr>
          <p:cNvSpPr txBox="1"/>
          <p:nvPr/>
        </p:nvSpPr>
        <p:spPr>
          <a:xfrm>
            <a:off x="4495800" y="1360097"/>
            <a:ext cx="1628207" cy="307777"/>
          </a:xfrm>
          <a:prstGeom prst="rect">
            <a:avLst/>
          </a:prstGeom>
          <a:noFill/>
        </p:spPr>
        <p:txBody>
          <a:bodyPr wrap="square" rtlCol="0">
            <a:spAutoFit/>
          </a:bodyPr>
          <a:lstStyle/>
          <a:p>
            <a:r>
              <a:rPr lang="zh-CN" altLang="en-US" sz="1400" dirty="0">
                <a:latin typeface="+mn-ea"/>
                <a:ea typeface="+mn-ea"/>
              </a:rPr>
              <a:t>满足细致平稳条件</a:t>
            </a:r>
          </a:p>
        </p:txBody>
      </p:sp>
      <p:sp>
        <p:nvSpPr>
          <p:cNvPr id="9" name="箭头: 右 8">
            <a:extLst>
              <a:ext uri="{FF2B5EF4-FFF2-40B4-BE49-F238E27FC236}">
                <a16:creationId xmlns:a16="http://schemas.microsoft.com/office/drawing/2014/main" id="{601B1798-7F4C-403D-BD1E-1DBFF0C43991}"/>
              </a:ext>
            </a:extLst>
          </p:cNvPr>
          <p:cNvSpPr/>
          <p:nvPr/>
        </p:nvSpPr>
        <p:spPr>
          <a:xfrm rot="5400000">
            <a:off x="2584319" y="2742733"/>
            <a:ext cx="915335" cy="457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ECC097B5-CFCB-4688-949C-B36732451DA1}"/>
              </a:ext>
            </a:extLst>
          </p:cNvPr>
          <p:cNvSpPr txBox="1"/>
          <p:nvPr/>
        </p:nvSpPr>
        <p:spPr>
          <a:xfrm>
            <a:off x="1648391" y="3725664"/>
            <a:ext cx="4066609" cy="923330"/>
          </a:xfrm>
          <a:prstGeom prst="rect">
            <a:avLst/>
          </a:prstGeom>
          <a:noFill/>
        </p:spPr>
        <p:txBody>
          <a:bodyPr wrap="square" rtlCol="0">
            <a:spAutoFit/>
          </a:bodyPr>
          <a:lstStyle/>
          <a:p>
            <a:r>
              <a:rPr lang="zh-CN" altLang="en-US" dirty="0">
                <a:solidFill>
                  <a:srgbClr val="FF0000"/>
                </a:solidFill>
                <a:latin typeface="+mn-ea"/>
                <a:ea typeface="+mn-ea"/>
              </a:rPr>
              <a:t>模拟退火算法</a:t>
            </a:r>
            <a:endParaRPr lang="en-US" altLang="zh-CN" dirty="0">
              <a:solidFill>
                <a:srgbClr val="FF0000"/>
              </a:solidFill>
              <a:latin typeface="+mn-ea"/>
              <a:ea typeface="+mn-ea"/>
            </a:endParaRPr>
          </a:p>
          <a:p>
            <a:r>
              <a:rPr lang="zh-CN" altLang="en-US" dirty="0">
                <a:latin typeface="+mn-ea"/>
                <a:ea typeface="+mn-ea"/>
              </a:rPr>
              <a:t>随着代数的增加降低温度</a:t>
            </a:r>
            <a:r>
              <a:rPr lang="en-US" altLang="zh-CN" dirty="0">
                <a:latin typeface="+mn-ea"/>
                <a:ea typeface="+mn-ea"/>
              </a:rPr>
              <a:t>T</a:t>
            </a:r>
          </a:p>
          <a:p>
            <a:r>
              <a:rPr lang="zh-CN" altLang="en-US" dirty="0">
                <a:latin typeface="+mn-ea"/>
                <a:ea typeface="+mn-ea"/>
              </a:rPr>
              <a:t>有效逃离了局部最优，但计算量较大</a:t>
            </a:r>
          </a:p>
        </p:txBody>
      </p:sp>
      <p:pic>
        <p:nvPicPr>
          <p:cNvPr id="17" name="图片 16">
            <a:extLst>
              <a:ext uri="{FF2B5EF4-FFF2-40B4-BE49-F238E27FC236}">
                <a16:creationId xmlns:a16="http://schemas.microsoft.com/office/drawing/2014/main" id="{339A864F-7222-40C3-8597-85930F9CEB1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36269" y="3188897"/>
            <a:ext cx="2382383" cy="3194257"/>
          </a:xfrm>
          <a:prstGeom prst="rect">
            <a:avLst/>
          </a:prstGeom>
        </p:spPr>
      </p:pic>
      <p:sp>
        <p:nvSpPr>
          <p:cNvPr id="12" name="文本框 11">
            <a:extLst>
              <a:ext uri="{FF2B5EF4-FFF2-40B4-BE49-F238E27FC236}">
                <a16:creationId xmlns:a16="http://schemas.microsoft.com/office/drawing/2014/main" id="{E3B1FFFF-4BFF-46F5-A067-38217E94EDF6}"/>
              </a:ext>
            </a:extLst>
          </p:cNvPr>
          <p:cNvSpPr txBox="1"/>
          <p:nvPr/>
        </p:nvSpPr>
        <p:spPr>
          <a:xfrm>
            <a:off x="4495800" y="2048874"/>
            <a:ext cx="1628207" cy="307777"/>
          </a:xfrm>
          <a:prstGeom prst="rect">
            <a:avLst/>
          </a:prstGeom>
          <a:noFill/>
        </p:spPr>
        <p:txBody>
          <a:bodyPr wrap="square" rtlCol="0">
            <a:spAutoFit/>
          </a:bodyPr>
          <a:lstStyle/>
          <a:p>
            <a:r>
              <a:rPr lang="zh-CN" altLang="en-US" sz="1400" dirty="0">
                <a:latin typeface="+mn-ea"/>
                <a:ea typeface="+mn-ea"/>
              </a:rPr>
              <a:t>马尔可夫过程</a:t>
            </a:r>
          </a:p>
        </p:txBody>
      </p:sp>
      <p:pic>
        <p:nvPicPr>
          <p:cNvPr id="11" name="图片 10">
            <a:extLst>
              <a:ext uri="{FF2B5EF4-FFF2-40B4-BE49-F238E27FC236}">
                <a16:creationId xmlns:a16="http://schemas.microsoft.com/office/drawing/2014/main" id="{0B8559B1-721B-47B7-8947-BF73651EBF1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71107" y="4914643"/>
            <a:ext cx="4762500" cy="1533525"/>
          </a:xfrm>
          <a:prstGeom prst="rect">
            <a:avLst/>
          </a:prstGeom>
        </p:spPr>
      </p:pic>
    </p:spTree>
    <p:extLst>
      <p:ext uri="{BB962C8B-B14F-4D97-AF65-F5344CB8AC3E}">
        <p14:creationId xmlns:p14="http://schemas.microsoft.com/office/powerpoint/2010/main" val="9406944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圆角 16">
            <a:extLst>
              <a:ext uri="{FF2B5EF4-FFF2-40B4-BE49-F238E27FC236}">
                <a16:creationId xmlns:a16="http://schemas.microsoft.com/office/drawing/2014/main" id="{71793346-F496-43A2-B574-F82D1C7E6DEB}"/>
              </a:ext>
            </a:extLst>
          </p:cNvPr>
          <p:cNvSpPr/>
          <p:nvPr/>
        </p:nvSpPr>
        <p:spPr>
          <a:xfrm>
            <a:off x="6368644" y="4018141"/>
            <a:ext cx="1607378" cy="50613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FF0000"/>
                </a:solidFill>
                <a:latin typeface="+mn-ea"/>
              </a:rPr>
              <a:t>local minima</a:t>
            </a:r>
          </a:p>
        </p:txBody>
      </p:sp>
      <p:sp>
        <p:nvSpPr>
          <p:cNvPr id="2" name="标题 1"/>
          <p:cNvSpPr>
            <a:spLocks noGrp="1"/>
          </p:cNvSpPr>
          <p:nvPr>
            <p:ph type="title"/>
          </p:nvPr>
        </p:nvSpPr>
        <p:spPr>
          <a:xfrm>
            <a:off x="1066800" y="152400"/>
            <a:ext cx="7239000" cy="381000"/>
          </a:xfrm>
        </p:spPr>
        <p:txBody>
          <a:bodyPr/>
          <a:lstStyle/>
          <a:p>
            <a:r>
              <a:rPr lang="zh-CN" altLang="en-US" dirty="0"/>
              <a:t>离散</a:t>
            </a:r>
            <a:r>
              <a:rPr lang="en-US" altLang="zh-CN" dirty="0"/>
              <a:t>Hopfield</a:t>
            </a:r>
            <a:r>
              <a:rPr lang="zh-CN" altLang="en-US" dirty="0"/>
              <a:t>网络求解</a:t>
            </a:r>
            <a:r>
              <a:rPr lang="en-US" altLang="zh-CN" dirty="0" err="1"/>
              <a:t>Ising</a:t>
            </a:r>
            <a:r>
              <a:rPr lang="zh-CN" altLang="en-US" dirty="0"/>
              <a:t>模型</a:t>
            </a:r>
          </a:p>
        </p:txBody>
      </p:sp>
      <p:pic>
        <p:nvPicPr>
          <p:cNvPr id="4" name="图片 3">
            <a:extLst>
              <a:ext uri="{FF2B5EF4-FFF2-40B4-BE49-F238E27FC236}">
                <a16:creationId xmlns:a16="http://schemas.microsoft.com/office/drawing/2014/main" id="{D3FE6FE7-F5A8-4B8D-BE18-B4F8FC1DFBE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16802" y="1066800"/>
            <a:ext cx="3207160" cy="2462464"/>
          </a:xfrm>
          <a:prstGeom prst="rect">
            <a:avLst/>
          </a:prstGeom>
        </p:spPr>
      </p:pic>
      <p:sp>
        <p:nvSpPr>
          <p:cNvPr id="7" name="矩形 6">
            <a:extLst>
              <a:ext uri="{FF2B5EF4-FFF2-40B4-BE49-F238E27FC236}">
                <a16:creationId xmlns:a16="http://schemas.microsoft.com/office/drawing/2014/main" id="{AB1B011A-573E-4F2C-9CD2-A97722F19B94}"/>
              </a:ext>
            </a:extLst>
          </p:cNvPr>
          <p:cNvSpPr/>
          <p:nvPr/>
        </p:nvSpPr>
        <p:spPr>
          <a:xfrm>
            <a:off x="978817" y="796862"/>
            <a:ext cx="4572000" cy="923330"/>
          </a:xfrm>
          <a:prstGeom prst="rect">
            <a:avLst/>
          </a:prstGeom>
        </p:spPr>
        <p:txBody>
          <a:bodyPr>
            <a:spAutoFit/>
          </a:bodyPr>
          <a:lstStyle/>
          <a:p>
            <a:r>
              <a:rPr lang="zh-CN" altLang="en-US" dirty="0">
                <a:latin typeface="+mn-ea"/>
              </a:rPr>
              <a:t>离散的</a:t>
            </a:r>
            <a:r>
              <a:rPr lang="en-US" altLang="zh-CN" dirty="0">
                <a:latin typeface="+mn-ea"/>
              </a:rPr>
              <a:t>Hopfield</a:t>
            </a:r>
            <a:r>
              <a:rPr lang="zh-CN" altLang="en-US" dirty="0">
                <a:latin typeface="+mn-ea"/>
              </a:rPr>
              <a:t>网络（</a:t>
            </a:r>
            <a:r>
              <a:rPr lang="en-US" altLang="zh-CN" dirty="0">
                <a:latin typeface="+mn-ea"/>
              </a:rPr>
              <a:t>1982 by Hopfield</a:t>
            </a:r>
            <a:r>
              <a:rPr lang="zh-CN" altLang="en-US" dirty="0">
                <a:latin typeface="+mn-ea"/>
              </a:rPr>
              <a:t>）是一个二值单层全反馈神经网络，其结构关系为：</a:t>
            </a:r>
            <a:endParaRPr lang="en-US" altLang="zh-CN" dirty="0">
              <a:latin typeface="+mn-ea"/>
            </a:endParaRPr>
          </a:p>
        </p:txBody>
      </p:sp>
      <p:graphicFrame>
        <p:nvGraphicFramePr>
          <p:cNvPr id="8" name="对象 7">
            <a:extLst>
              <a:ext uri="{FF2B5EF4-FFF2-40B4-BE49-F238E27FC236}">
                <a16:creationId xmlns:a16="http://schemas.microsoft.com/office/drawing/2014/main" id="{D41285E4-BC62-4F38-AB08-11DDA7CA079D}"/>
              </a:ext>
            </a:extLst>
          </p:cNvPr>
          <p:cNvGraphicFramePr>
            <a:graphicFrameLocks noChangeAspect="1"/>
          </p:cNvGraphicFramePr>
          <p:nvPr>
            <p:extLst>
              <p:ext uri="{D42A27DB-BD31-4B8C-83A1-F6EECF244321}">
                <p14:modId xmlns:p14="http://schemas.microsoft.com/office/powerpoint/2010/main" val="2345241168"/>
              </p:ext>
            </p:extLst>
          </p:nvPr>
        </p:nvGraphicFramePr>
        <p:xfrm>
          <a:off x="1793875" y="1417638"/>
          <a:ext cx="3317875" cy="585787"/>
        </p:xfrm>
        <a:graphic>
          <a:graphicData uri="http://schemas.openxmlformats.org/presentationml/2006/ole">
            <mc:AlternateContent xmlns:mc="http://schemas.openxmlformats.org/markup-compatibility/2006">
              <mc:Choice xmlns:v="urn:schemas-microsoft-com:vml" Requires="v">
                <p:oleObj spid="_x0000_s6547" name="Equation" r:id="rId5" imgW="2590560" imgH="457200" progId="Equation.DSMT4">
                  <p:embed/>
                </p:oleObj>
              </mc:Choice>
              <mc:Fallback>
                <p:oleObj name="Equation" r:id="rId5" imgW="2590560" imgH="457200" progId="Equation.DSMT4">
                  <p:embed/>
                  <p:pic>
                    <p:nvPicPr>
                      <p:cNvPr id="0" name=""/>
                      <p:cNvPicPr/>
                      <p:nvPr/>
                    </p:nvPicPr>
                    <p:blipFill>
                      <a:blip r:embed="rId6"/>
                      <a:stretch>
                        <a:fillRect/>
                      </a:stretch>
                    </p:blipFill>
                    <p:spPr>
                      <a:xfrm>
                        <a:off x="1793875" y="1417638"/>
                        <a:ext cx="3317875" cy="585787"/>
                      </a:xfrm>
                      <a:prstGeom prst="rect">
                        <a:avLst/>
                      </a:prstGeom>
                    </p:spPr>
                  </p:pic>
                </p:oleObj>
              </mc:Fallback>
            </mc:AlternateContent>
          </a:graphicData>
        </a:graphic>
      </p:graphicFrame>
      <p:sp>
        <p:nvSpPr>
          <p:cNvPr id="9" name="矩形 8">
            <a:extLst>
              <a:ext uri="{FF2B5EF4-FFF2-40B4-BE49-F238E27FC236}">
                <a16:creationId xmlns:a16="http://schemas.microsoft.com/office/drawing/2014/main" id="{A1AE1F26-D0A5-4CA2-A358-914B58C98A50}"/>
              </a:ext>
            </a:extLst>
          </p:cNvPr>
          <p:cNvSpPr/>
          <p:nvPr/>
        </p:nvSpPr>
        <p:spPr>
          <a:xfrm>
            <a:off x="996099" y="1981366"/>
            <a:ext cx="4572000" cy="369332"/>
          </a:xfrm>
          <a:prstGeom prst="rect">
            <a:avLst/>
          </a:prstGeom>
        </p:spPr>
        <p:txBody>
          <a:bodyPr>
            <a:spAutoFit/>
          </a:bodyPr>
          <a:lstStyle/>
          <a:p>
            <a:r>
              <a:rPr lang="zh-CN" altLang="en-US" dirty="0">
                <a:latin typeface="+mn-ea"/>
              </a:rPr>
              <a:t>网络能量函数定义为：</a:t>
            </a:r>
            <a:endParaRPr lang="en-US" altLang="zh-CN" dirty="0">
              <a:latin typeface="+mn-ea"/>
            </a:endParaRPr>
          </a:p>
        </p:txBody>
      </p:sp>
      <p:graphicFrame>
        <p:nvGraphicFramePr>
          <p:cNvPr id="10" name="对象 9">
            <a:extLst>
              <a:ext uri="{FF2B5EF4-FFF2-40B4-BE49-F238E27FC236}">
                <a16:creationId xmlns:a16="http://schemas.microsoft.com/office/drawing/2014/main" id="{B0A829D8-D35C-496D-ADE1-8427CC8C0638}"/>
              </a:ext>
            </a:extLst>
          </p:cNvPr>
          <p:cNvGraphicFramePr>
            <a:graphicFrameLocks noChangeAspect="1"/>
          </p:cNvGraphicFramePr>
          <p:nvPr>
            <p:extLst>
              <p:ext uri="{D42A27DB-BD31-4B8C-83A1-F6EECF244321}">
                <p14:modId xmlns:p14="http://schemas.microsoft.com/office/powerpoint/2010/main" val="1818113133"/>
              </p:ext>
            </p:extLst>
          </p:nvPr>
        </p:nvGraphicFramePr>
        <p:xfrm>
          <a:off x="1920503" y="2429567"/>
          <a:ext cx="2235200" cy="584072"/>
        </p:xfrm>
        <a:graphic>
          <a:graphicData uri="http://schemas.openxmlformats.org/presentationml/2006/ole">
            <mc:AlternateContent xmlns:mc="http://schemas.openxmlformats.org/markup-compatibility/2006">
              <mc:Choice xmlns:v="urn:schemas-microsoft-com:vml" Requires="v">
                <p:oleObj spid="_x0000_s6548" name="Equation" r:id="rId7" imgW="1650960" imgH="431640" progId="Equation.DSMT4">
                  <p:embed/>
                </p:oleObj>
              </mc:Choice>
              <mc:Fallback>
                <p:oleObj name="Equation" r:id="rId7" imgW="1650960" imgH="431640" progId="Equation.DSMT4">
                  <p:embed/>
                  <p:pic>
                    <p:nvPicPr>
                      <p:cNvPr id="8" name="对象 7">
                        <a:extLst>
                          <a:ext uri="{FF2B5EF4-FFF2-40B4-BE49-F238E27FC236}">
                            <a16:creationId xmlns:a16="http://schemas.microsoft.com/office/drawing/2014/main" id="{D41285E4-BC62-4F38-AB08-11DDA7CA079D}"/>
                          </a:ext>
                        </a:extLst>
                      </p:cNvPr>
                      <p:cNvPicPr/>
                      <p:nvPr/>
                    </p:nvPicPr>
                    <p:blipFill>
                      <a:blip r:embed="rId8"/>
                      <a:stretch>
                        <a:fillRect/>
                      </a:stretch>
                    </p:blipFill>
                    <p:spPr>
                      <a:xfrm>
                        <a:off x="1920503" y="2429567"/>
                        <a:ext cx="2235200" cy="584072"/>
                      </a:xfrm>
                      <a:prstGeom prst="rect">
                        <a:avLst/>
                      </a:prstGeom>
                    </p:spPr>
                  </p:pic>
                </p:oleObj>
              </mc:Fallback>
            </mc:AlternateContent>
          </a:graphicData>
        </a:graphic>
      </p:graphicFrame>
      <p:sp>
        <p:nvSpPr>
          <p:cNvPr id="11" name="矩形 10">
            <a:extLst>
              <a:ext uri="{FF2B5EF4-FFF2-40B4-BE49-F238E27FC236}">
                <a16:creationId xmlns:a16="http://schemas.microsoft.com/office/drawing/2014/main" id="{EBE2B7A9-D988-4064-A398-9DDAA300415D}"/>
              </a:ext>
            </a:extLst>
          </p:cNvPr>
          <p:cNvSpPr/>
          <p:nvPr/>
        </p:nvSpPr>
        <p:spPr>
          <a:xfrm>
            <a:off x="975910" y="3102886"/>
            <a:ext cx="4572000" cy="935713"/>
          </a:xfrm>
          <a:prstGeom prst="rect">
            <a:avLst/>
          </a:prstGeom>
        </p:spPr>
        <p:txBody>
          <a:bodyPr wrap="square">
            <a:spAutoFit/>
          </a:bodyPr>
          <a:lstStyle/>
          <a:p>
            <a:r>
              <a:rPr lang="zh-CN" altLang="en-US" dirty="0">
                <a:latin typeface="+mn-ea"/>
              </a:rPr>
              <a:t>若系统按照</a:t>
            </a:r>
            <a:r>
              <a:rPr lang="zh-CN" altLang="en-US" dirty="0">
                <a:solidFill>
                  <a:srgbClr val="FF0000"/>
                </a:solidFill>
                <a:latin typeface="+mn-ea"/>
              </a:rPr>
              <a:t>异步</a:t>
            </a:r>
            <a:r>
              <a:rPr lang="zh-CN" altLang="en-US" dirty="0">
                <a:latin typeface="+mn-ea"/>
              </a:rPr>
              <a:t>工作方式，权重矩阵为对称阵，网络最终会</a:t>
            </a:r>
            <a:r>
              <a:rPr lang="zh-CN" altLang="en-US" dirty="0">
                <a:solidFill>
                  <a:srgbClr val="FF0000"/>
                </a:solidFill>
                <a:latin typeface="+mn-ea"/>
              </a:rPr>
              <a:t>快速收敛</a:t>
            </a:r>
            <a:r>
              <a:rPr lang="zh-CN" altLang="en-US" dirty="0">
                <a:latin typeface="+mn-ea"/>
              </a:rPr>
              <a:t>到一个</a:t>
            </a:r>
            <a:r>
              <a:rPr lang="zh-CN" altLang="en-US" dirty="0">
                <a:solidFill>
                  <a:srgbClr val="FF0000"/>
                </a:solidFill>
                <a:latin typeface="+mn-ea"/>
              </a:rPr>
              <a:t>吸引子</a:t>
            </a:r>
            <a:r>
              <a:rPr lang="zh-CN" altLang="en-US" dirty="0">
                <a:latin typeface="+mn-ea"/>
              </a:rPr>
              <a:t>，并且系统能量</a:t>
            </a:r>
            <a:r>
              <a:rPr lang="zh-CN" altLang="en-US" dirty="0">
                <a:solidFill>
                  <a:srgbClr val="FF0000"/>
                </a:solidFill>
                <a:latin typeface="+mn-ea"/>
              </a:rPr>
              <a:t>单调递减</a:t>
            </a:r>
            <a:r>
              <a:rPr lang="zh-CN" altLang="en-US" dirty="0">
                <a:latin typeface="+mn-ea"/>
              </a:rPr>
              <a:t>：</a:t>
            </a:r>
            <a:endParaRPr lang="en-US" altLang="zh-CN" dirty="0">
              <a:latin typeface="+mn-ea"/>
            </a:endParaRPr>
          </a:p>
        </p:txBody>
      </p:sp>
      <p:graphicFrame>
        <p:nvGraphicFramePr>
          <p:cNvPr id="12" name="对象 11">
            <a:extLst>
              <a:ext uri="{FF2B5EF4-FFF2-40B4-BE49-F238E27FC236}">
                <a16:creationId xmlns:a16="http://schemas.microsoft.com/office/drawing/2014/main" id="{50062D3B-1350-4023-9E5A-AACF5FEDBF03}"/>
              </a:ext>
            </a:extLst>
          </p:cNvPr>
          <p:cNvGraphicFramePr>
            <a:graphicFrameLocks noChangeAspect="1"/>
          </p:cNvGraphicFramePr>
          <p:nvPr>
            <p:extLst>
              <p:ext uri="{D42A27DB-BD31-4B8C-83A1-F6EECF244321}">
                <p14:modId xmlns:p14="http://schemas.microsoft.com/office/powerpoint/2010/main" val="135282176"/>
              </p:ext>
            </p:extLst>
          </p:nvPr>
        </p:nvGraphicFramePr>
        <p:xfrm>
          <a:off x="1920503" y="4127846"/>
          <a:ext cx="2133600" cy="297007"/>
        </p:xfrm>
        <a:graphic>
          <a:graphicData uri="http://schemas.openxmlformats.org/presentationml/2006/ole">
            <mc:AlternateContent xmlns:mc="http://schemas.openxmlformats.org/markup-compatibility/2006">
              <mc:Choice xmlns:v="urn:schemas-microsoft-com:vml" Requires="v">
                <p:oleObj spid="_x0000_s6549" name="Equation" r:id="rId9" imgW="1460160" imgH="203040" progId="Equation.DSMT4">
                  <p:embed/>
                </p:oleObj>
              </mc:Choice>
              <mc:Fallback>
                <p:oleObj name="Equation" r:id="rId9" imgW="1460160" imgH="203040" progId="Equation.DSMT4">
                  <p:embed/>
                  <p:pic>
                    <p:nvPicPr>
                      <p:cNvPr id="10" name="对象 9">
                        <a:extLst>
                          <a:ext uri="{FF2B5EF4-FFF2-40B4-BE49-F238E27FC236}">
                            <a16:creationId xmlns:a16="http://schemas.microsoft.com/office/drawing/2014/main" id="{B0A829D8-D35C-496D-ADE1-8427CC8C0638}"/>
                          </a:ext>
                        </a:extLst>
                      </p:cNvPr>
                      <p:cNvPicPr/>
                      <p:nvPr/>
                    </p:nvPicPr>
                    <p:blipFill>
                      <a:blip r:embed="rId10"/>
                      <a:stretch>
                        <a:fillRect/>
                      </a:stretch>
                    </p:blipFill>
                    <p:spPr>
                      <a:xfrm>
                        <a:off x="1920503" y="4127846"/>
                        <a:ext cx="2133600" cy="297007"/>
                      </a:xfrm>
                      <a:prstGeom prst="rect">
                        <a:avLst/>
                      </a:prstGeom>
                    </p:spPr>
                  </p:pic>
                </p:oleObj>
              </mc:Fallback>
            </mc:AlternateContent>
          </a:graphicData>
        </a:graphic>
      </p:graphicFrame>
      <p:pic>
        <p:nvPicPr>
          <p:cNvPr id="13" name="图片 12">
            <a:extLst>
              <a:ext uri="{FF2B5EF4-FFF2-40B4-BE49-F238E27FC236}">
                <a16:creationId xmlns:a16="http://schemas.microsoft.com/office/drawing/2014/main" id="{02CDB511-D7C8-45EC-B677-25062E0A7AC6}"/>
              </a:ext>
            </a:extLst>
          </p:cNvPr>
          <p:cNvPicPr>
            <a:picLocks noChangeAspect="1"/>
          </p:cNvPicPr>
          <p:nvPr/>
        </p:nvPicPr>
        <p:blipFill>
          <a:blip r:embed="rId11"/>
          <a:stretch>
            <a:fillRect/>
          </a:stretch>
        </p:blipFill>
        <p:spPr>
          <a:xfrm>
            <a:off x="1531089" y="4398517"/>
            <a:ext cx="2888511" cy="2166383"/>
          </a:xfrm>
          <a:prstGeom prst="rect">
            <a:avLst/>
          </a:prstGeom>
        </p:spPr>
      </p:pic>
      <p:sp>
        <p:nvSpPr>
          <p:cNvPr id="15" name="箭头: 右 14">
            <a:extLst>
              <a:ext uri="{FF2B5EF4-FFF2-40B4-BE49-F238E27FC236}">
                <a16:creationId xmlns:a16="http://schemas.microsoft.com/office/drawing/2014/main" id="{EBD3C860-C0D6-4144-B73B-04BD6A5AEC98}"/>
              </a:ext>
            </a:extLst>
          </p:cNvPr>
          <p:cNvSpPr/>
          <p:nvPr/>
        </p:nvSpPr>
        <p:spPr>
          <a:xfrm>
            <a:off x="4297939" y="4127845"/>
            <a:ext cx="1827281" cy="2970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2"/>
                </a:solidFill>
                <a:latin typeface="+mn-ea"/>
              </a:rPr>
              <a:t>只会“下山”</a:t>
            </a:r>
            <a:endParaRPr lang="en-US" altLang="zh-CN" sz="1400" dirty="0">
              <a:solidFill>
                <a:schemeClr val="tx2"/>
              </a:solidFill>
              <a:latin typeface="+mn-ea"/>
            </a:endParaRPr>
          </a:p>
          <a:p>
            <a:pPr algn="ctr"/>
            <a:r>
              <a:rPr lang="zh-CN" altLang="en-US" sz="1400" dirty="0">
                <a:solidFill>
                  <a:schemeClr val="tx2"/>
                </a:solidFill>
                <a:latin typeface="+mn-ea"/>
              </a:rPr>
              <a:t>不会“爬山”</a:t>
            </a:r>
          </a:p>
        </p:txBody>
      </p:sp>
      <p:sp>
        <p:nvSpPr>
          <p:cNvPr id="18" name="箭头: 右 17">
            <a:extLst>
              <a:ext uri="{FF2B5EF4-FFF2-40B4-BE49-F238E27FC236}">
                <a16:creationId xmlns:a16="http://schemas.microsoft.com/office/drawing/2014/main" id="{20C0D51C-B09E-4D00-80D4-B6EBE065B819}"/>
              </a:ext>
            </a:extLst>
          </p:cNvPr>
          <p:cNvSpPr/>
          <p:nvPr/>
        </p:nvSpPr>
        <p:spPr>
          <a:xfrm rot="5400000">
            <a:off x="6915580" y="4880697"/>
            <a:ext cx="609602" cy="2970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圆角 18">
            <a:extLst>
              <a:ext uri="{FF2B5EF4-FFF2-40B4-BE49-F238E27FC236}">
                <a16:creationId xmlns:a16="http://schemas.microsoft.com/office/drawing/2014/main" id="{4A603EA6-C47B-4721-95A8-1C05A5706197}"/>
              </a:ext>
            </a:extLst>
          </p:cNvPr>
          <p:cNvSpPr/>
          <p:nvPr/>
        </p:nvSpPr>
        <p:spPr>
          <a:xfrm>
            <a:off x="6125221" y="5482063"/>
            <a:ext cx="2190319" cy="50613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mn-ea"/>
              </a:rPr>
              <a:t>结合</a:t>
            </a:r>
            <a:r>
              <a:rPr lang="en-US" altLang="zh-CN" dirty="0">
                <a:solidFill>
                  <a:schemeClr val="tx1"/>
                </a:solidFill>
                <a:latin typeface="+mn-ea"/>
              </a:rPr>
              <a:t>SA</a:t>
            </a:r>
            <a:r>
              <a:rPr lang="zh-CN" altLang="en-US" dirty="0">
                <a:solidFill>
                  <a:schemeClr val="tx1"/>
                </a:solidFill>
                <a:latin typeface="+mn-ea"/>
              </a:rPr>
              <a:t>与</a:t>
            </a:r>
            <a:r>
              <a:rPr lang="en-US" altLang="zh-CN" dirty="0">
                <a:solidFill>
                  <a:schemeClr val="tx1"/>
                </a:solidFill>
                <a:latin typeface="+mn-ea"/>
              </a:rPr>
              <a:t>Hopfield</a:t>
            </a:r>
            <a:endParaRPr lang="zh-CN" altLang="en-US" dirty="0">
              <a:solidFill>
                <a:schemeClr val="tx1"/>
              </a:solidFill>
              <a:latin typeface="+mn-ea"/>
            </a:endParaRPr>
          </a:p>
        </p:txBody>
      </p:sp>
      <p:sp>
        <p:nvSpPr>
          <p:cNvPr id="20" name="文本框 19">
            <a:extLst>
              <a:ext uri="{FF2B5EF4-FFF2-40B4-BE49-F238E27FC236}">
                <a16:creationId xmlns:a16="http://schemas.microsoft.com/office/drawing/2014/main" id="{CA8E31DF-8F44-48C9-AD7D-7E914C010098}"/>
              </a:ext>
            </a:extLst>
          </p:cNvPr>
          <p:cNvSpPr txBox="1"/>
          <p:nvPr/>
        </p:nvSpPr>
        <p:spPr>
          <a:xfrm>
            <a:off x="762000" y="6392709"/>
            <a:ext cx="8305800" cy="492443"/>
          </a:xfrm>
          <a:prstGeom prst="rect">
            <a:avLst/>
          </a:prstGeom>
          <a:noFill/>
        </p:spPr>
        <p:txBody>
          <a:bodyPr wrap="square" rtlCol="0">
            <a:spAutoFit/>
          </a:bodyPr>
          <a:lstStyle/>
          <a:p>
            <a:r>
              <a:rPr lang="en-US" altLang="zh-CN" sz="1300" dirty="0">
                <a:latin typeface="Times New Roman" panose="02020603050405020304" pitchFamily="18" charset="0"/>
                <a:cs typeface="Times New Roman" panose="02020603050405020304" pitchFamily="18" charset="0"/>
              </a:rPr>
              <a:t>Hopfield J </a:t>
            </a:r>
            <a:r>
              <a:rPr lang="en-US" altLang="zh-CN" sz="1300" dirty="0" err="1">
                <a:latin typeface="Times New Roman" panose="02020603050405020304" pitchFamily="18" charset="0"/>
                <a:cs typeface="Times New Roman" panose="02020603050405020304" pitchFamily="18" charset="0"/>
              </a:rPr>
              <a:t>J</a:t>
            </a:r>
            <a:r>
              <a:rPr lang="en-US" altLang="zh-CN" sz="1300" dirty="0">
                <a:latin typeface="Times New Roman" panose="02020603050405020304" pitchFamily="18" charset="0"/>
                <a:cs typeface="Times New Roman" panose="02020603050405020304" pitchFamily="18" charset="0"/>
              </a:rPr>
              <a:t>. Neural networks and physical systems with emergent collective computational abilities[J]. Proceedings of the national academy of sciences, 1982, 79(8): 2554-2558.</a:t>
            </a:r>
            <a:endParaRPr lang="zh-CN" altLang="en-US" sz="13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449659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66800" y="152400"/>
            <a:ext cx="7696200" cy="381000"/>
          </a:xfrm>
        </p:spPr>
        <p:txBody>
          <a:bodyPr/>
          <a:lstStyle/>
          <a:p>
            <a:r>
              <a:rPr lang="en-US" altLang="zh-CN" dirty="0"/>
              <a:t>DHNN</a:t>
            </a:r>
            <a:r>
              <a:rPr lang="zh-CN" altLang="en-US" dirty="0"/>
              <a:t>结合退火思想的电子求解伊辛模型</a:t>
            </a:r>
          </a:p>
        </p:txBody>
      </p:sp>
      <p:pic>
        <p:nvPicPr>
          <p:cNvPr id="4" name="图片 3">
            <a:extLst>
              <a:ext uri="{FF2B5EF4-FFF2-40B4-BE49-F238E27FC236}">
                <a16:creationId xmlns:a16="http://schemas.microsoft.com/office/drawing/2014/main" id="{6DB45EB8-FD87-4AF1-91E7-C70B632F44B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19200" y="838200"/>
            <a:ext cx="3484775" cy="2914143"/>
          </a:xfrm>
          <a:prstGeom prst="rect">
            <a:avLst/>
          </a:prstGeom>
        </p:spPr>
      </p:pic>
      <p:graphicFrame>
        <p:nvGraphicFramePr>
          <p:cNvPr id="5" name="对象 4">
            <a:extLst>
              <a:ext uri="{FF2B5EF4-FFF2-40B4-BE49-F238E27FC236}">
                <a16:creationId xmlns:a16="http://schemas.microsoft.com/office/drawing/2014/main" id="{EB5FA57C-B370-413D-BB75-8A6BE2E88852}"/>
              </a:ext>
            </a:extLst>
          </p:cNvPr>
          <p:cNvGraphicFramePr>
            <a:graphicFrameLocks noChangeAspect="1"/>
          </p:cNvGraphicFramePr>
          <p:nvPr>
            <p:extLst>
              <p:ext uri="{D42A27DB-BD31-4B8C-83A1-F6EECF244321}">
                <p14:modId xmlns:p14="http://schemas.microsoft.com/office/powerpoint/2010/main" val="3684138173"/>
              </p:ext>
            </p:extLst>
          </p:nvPr>
        </p:nvGraphicFramePr>
        <p:xfrm>
          <a:off x="5181600" y="924560"/>
          <a:ext cx="3352800" cy="782320"/>
        </p:xfrm>
        <a:graphic>
          <a:graphicData uri="http://schemas.openxmlformats.org/presentationml/2006/ole">
            <mc:AlternateContent xmlns:mc="http://schemas.openxmlformats.org/markup-compatibility/2006">
              <mc:Choice xmlns:v="urn:schemas-microsoft-com:vml" Requires="v">
                <p:oleObj spid="_x0000_s7512" name="Equation" r:id="rId5" imgW="2286000" imgH="533160" progId="Equation.DSMT4">
                  <p:embed/>
                </p:oleObj>
              </mc:Choice>
              <mc:Fallback>
                <p:oleObj name="Equation" r:id="rId5" imgW="2286000" imgH="533160" progId="Equation.DSMT4">
                  <p:embed/>
                  <p:pic>
                    <p:nvPicPr>
                      <p:cNvPr id="0" name=""/>
                      <p:cNvPicPr/>
                      <p:nvPr/>
                    </p:nvPicPr>
                    <p:blipFill>
                      <a:blip r:embed="rId6"/>
                      <a:stretch>
                        <a:fillRect/>
                      </a:stretch>
                    </p:blipFill>
                    <p:spPr>
                      <a:xfrm>
                        <a:off x="5181600" y="924560"/>
                        <a:ext cx="3352800" cy="782320"/>
                      </a:xfrm>
                      <a:prstGeom prst="rect">
                        <a:avLst/>
                      </a:prstGeom>
                    </p:spPr>
                  </p:pic>
                </p:oleObj>
              </mc:Fallback>
            </mc:AlternateContent>
          </a:graphicData>
        </a:graphic>
      </p:graphicFrame>
      <p:sp>
        <p:nvSpPr>
          <p:cNvPr id="6" name="箭头: 右 5">
            <a:extLst>
              <a:ext uri="{FF2B5EF4-FFF2-40B4-BE49-F238E27FC236}">
                <a16:creationId xmlns:a16="http://schemas.microsoft.com/office/drawing/2014/main" id="{57ED82E8-3253-4C2B-A229-E70767D2DB4A}"/>
              </a:ext>
            </a:extLst>
          </p:cNvPr>
          <p:cNvSpPr/>
          <p:nvPr/>
        </p:nvSpPr>
        <p:spPr>
          <a:xfrm rot="5400000">
            <a:off x="5356860" y="1960880"/>
            <a:ext cx="533400" cy="2743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78BBC769-3E85-4977-AF36-DF1B5AD7D499}"/>
              </a:ext>
            </a:extLst>
          </p:cNvPr>
          <p:cNvSpPr/>
          <p:nvPr/>
        </p:nvSpPr>
        <p:spPr>
          <a:xfrm>
            <a:off x="5638800" y="1913374"/>
            <a:ext cx="4572000" cy="369332"/>
          </a:xfrm>
          <a:prstGeom prst="rect">
            <a:avLst/>
          </a:prstGeom>
        </p:spPr>
        <p:txBody>
          <a:bodyPr>
            <a:spAutoFit/>
          </a:bodyPr>
          <a:lstStyle/>
          <a:p>
            <a:r>
              <a:rPr lang="zh-CN" altLang="en-US" dirty="0">
                <a:solidFill>
                  <a:srgbClr val="FF0000"/>
                </a:solidFill>
                <a:latin typeface="+mn-ea"/>
              </a:rPr>
              <a:t>引入逐渐降低的噪声</a:t>
            </a:r>
            <a:r>
              <a:rPr lang="zh-CN" altLang="en-US" dirty="0">
                <a:latin typeface="+mn-ea"/>
              </a:rPr>
              <a:t>（退火思想）</a:t>
            </a:r>
            <a:endParaRPr lang="en-US" altLang="zh-CN" dirty="0">
              <a:latin typeface="+mn-ea"/>
            </a:endParaRPr>
          </a:p>
        </p:txBody>
      </p:sp>
      <p:graphicFrame>
        <p:nvGraphicFramePr>
          <p:cNvPr id="8" name="对象 7">
            <a:extLst>
              <a:ext uri="{FF2B5EF4-FFF2-40B4-BE49-F238E27FC236}">
                <a16:creationId xmlns:a16="http://schemas.microsoft.com/office/drawing/2014/main" id="{4261BF14-0686-4043-8582-A53148942C14}"/>
              </a:ext>
            </a:extLst>
          </p:cNvPr>
          <p:cNvGraphicFramePr>
            <a:graphicFrameLocks noChangeAspect="1"/>
          </p:cNvGraphicFramePr>
          <p:nvPr>
            <p:extLst>
              <p:ext uri="{D42A27DB-BD31-4B8C-83A1-F6EECF244321}">
                <p14:modId xmlns:p14="http://schemas.microsoft.com/office/powerpoint/2010/main" val="3171089800"/>
              </p:ext>
            </p:extLst>
          </p:nvPr>
        </p:nvGraphicFramePr>
        <p:xfrm>
          <a:off x="5181600" y="2667000"/>
          <a:ext cx="1905000" cy="420872"/>
        </p:xfrm>
        <a:graphic>
          <a:graphicData uri="http://schemas.openxmlformats.org/presentationml/2006/ole">
            <mc:AlternateContent xmlns:mc="http://schemas.openxmlformats.org/markup-compatibility/2006">
              <mc:Choice xmlns:v="urn:schemas-microsoft-com:vml" Requires="v">
                <p:oleObj spid="_x0000_s7513" name="Equation" r:id="rId7" imgW="1091880" imgH="241200" progId="Equation.DSMT4">
                  <p:embed/>
                </p:oleObj>
              </mc:Choice>
              <mc:Fallback>
                <p:oleObj name="Equation" r:id="rId7" imgW="1091880" imgH="241200" progId="Equation.DSMT4">
                  <p:embed/>
                  <p:pic>
                    <p:nvPicPr>
                      <p:cNvPr id="0" name=""/>
                      <p:cNvPicPr/>
                      <p:nvPr/>
                    </p:nvPicPr>
                    <p:blipFill>
                      <a:blip r:embed="rId8"/>
                      <a:stretch>
                        <a:fillRect/>
                      </a:stretch>
                    </p:blipFill>
                    <p:spPr>
                      <a:xfrm>
                        <a:off x="5181600" y="2667000"/>
                        <a:ext cx="1905000" cy="420872"/>
                      </a:xfrm>
                      <a:prstGeom prst="rect">
                        <a:avLst/>
                      </a:prstGeom>
                    </p:spPr>
                  </p:pic>
                </p:oleObj>
              </mc:Fallback>
            </mc:AlternateContent>
          </a:graphicData>
        </a:graphic>
      </p:graphicFrame>
      <p:graphicFrame>
        <p:nvGraphicFramePr>
          <p:cNvPr id="10" name="对象 9">
            <a:extLst>
              <a:ext uri="{FF2B5EF4-FFF2-40B4-BE49-F238E27FC236}">
                <a16:creationId xmlns:a16="http://schemas.microsoft.com/office/drawing/2014/main" id="{85EC6120-C3DC-4790-B6E5-FBAEA9719AEE}"/>
              </a:ext>
            </a:extLst>
          </p:cNvPr>
          <p:cNvGraphicFramePr>
            <a:graphicFrameLocks noChangeAspect="1"/>
          </p:cNvGraphicFramePr>
          <p:nvPr>
            <p:extLst>
              <p:ext uri="{D42A27DB-BD31-4B8C-83A1-F6EECF244321}">
                <p14:modId xmlns:p14="http://schemas.microsoft.com/office/powerpoint/2010/main" val="3020370307"/>
              </p:ext>
            </p:extLst>
          </p:nvPr>
        </p:nvGraphicFramePr>
        <p:xfrm>
          <a:off x="7391400" y="2571234"/>
          <a:ext cx="1614356" cy="705366"/>
        </p:xfrm>
        <a:graphic>
          <a:graphicData uri="http://schemas.openxmlformats.org/presentationml/2006/ole">
            <mc:AlternateContent xmlns:mc="http://schemas.openxmlformats.org/markup-compatibility/2006">
              <mc:Choice xmlns:v="urn:schemas-microsoft-com:vml" Requires="v">
                <p:oleObj spid="_x0000_s7514" name="Equation" r:id="rId9" imgW="1104840" imgH="482400" progId="Equation.DSMT4">
                  <p:embed/>
                </p:oleObj>
              </mc:Choice>
              <mc:Fallback>
                <p:oleObj name="Equation" r:id="rId9" imgW="1104840" imgH="482400" progId="Equation.DSMT4">
                  <p:embed/>
                  <p:pic>
                    <p:nvPicPr>
                      <p:cNvPr id="8" name="对象 7">
                        <a:extLst>
                          <a:ext uri="{FF2B5EF4-FFF2-40B4-BE49-F238E27FC236}">
                            <a16:creationId xmlns:a16="http://schemas.microsoft.com/office/drawing/2014/main" id="{4261BF14-0686-4043-8582-A53148942C14}"/>
                          </a:ext>
                        </a:extLst>
                      </p:cNvPr>
                      <p:cNvPicPr/>
                      <p:nvPr/>
                    </p:nvPicPr>
                    <p:blipFill>
                      <a:blip r:embed="rId10"/>
                      <a:stretch>
                        <a:fillRect/>
                      </a:stretch>
                    </p:blipFill>
                    <p:spPr>
                      <a:xfrm>
                        <a:off x="7391400" y="2571234"/>
                        <a:ext cx="1614356" cy="705366"/>
                      </a:xfrm>
                      <a:prstGeom prst="rect">
                        <a:avLst/>
                      </a:prstGeom>
                    </p:spPr>
                  </p:pic>
                </p:oleObj>
              </mc:Fallback>
            </mc:AlternateContent>
          </a:graphicData>
        </a:graphic>
      </p:graphicFrame>
      <p:pic>
        <p:nvPicPr>
          <p:cNvPr id="12" name="图片 11">
            <a:extLst>
              <a:ext uri="{FF2B5EF4-FFF2-40B4-BE49-F238E27FC236}">
                <a16:creationId xmlns:a16="http://schemas.microsoft.com/office/drawing/2014/main" id="{20DEEF39-3D6C-42B4-806B-F7E488340F1A}"/>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548306" y="3464739"/>
            <a:ext cx="2095500" cy="1465736"/>
          </a:xfrm>
          <a:prstGeom prst="rect">
            <a:avLst/>
          </a:prstGeom>
        </p:spPr>
      </p:pic>
      <p:pic>
        <p:nvPicPr>
          <p:cNvPr id="14" name="图片 13">
            <a:extLst>
              <a:ext uri="{FF2B5EF4-FFF2-40B4-BE49-F238E27FC236}">
                <a16:creationId xmlns:a16="http://schemas.microsoft.com/office/drawing/2014/main" id="{74D480A7-713A-4F4C-A460-F9BD01281645}"/>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219200" y="3809796"/>
            <a:ext cx="5253507" cy="2436789"/>
          </a:xfrm>
          <a:prstGeom prst="rect">
            <a:avLst/>
          </a:prstGeom>
        </p:spPr>
      </p:pic>
      <p:pic>
        <p:nvPicPr>
          <p:cNvPr id="16" name="图片 15">
            <a:extLst>
              <a:ext uri="{FF2B5EF4-FFF2-40B4-BE49-F238E27FC236}">
                <a16:creationId xmlns:a16="http://schemas.microsoft.com/office/drawing/2014/main" id="{4A5BCDE8-7578-4419-938B-9AE925D934E6}"/>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548306" y="4930475"/>
            <a:ext cx="2095500" cy="1362400"/>
          </a:xfrm>
          <a:prstGeom prst="rect">
            <a:avLst/>
          </a:prstGeom>
        </p:spPr>
      </p:pic>
      <p:sp>
        <p:nvSpPr>
          <p:cNvPr id="17" name="文本框 16">
            <a:extLst>
              <a:ext uri="{FF2B5EF4-FFF2-40B4-BE49-F238E27FC236}">
                <a16:creationId xmlns:a16="http://schemas.microsoft.com/office/drawing/2014/main" id="{FE2302D2-75F4-4044-A844-40A9C4291861}"/>
              </a:ext>
            </a:extLst>
          </p:cNvPr>
          <p:cNvSpPr txBox="1"/>
          <p:nvPr/>
        </p:nvSpPr>
        <p:spPr>
          <a:xfrm>
            <a:off x="838200" y="6292875"/>
            <a:ext cx="8305800" cy="492443"/>
          </a:xfrm>
          <a:prstGeom prst="rect">
            <a:avLst/>
          </a:prstGeom>
          <a:noFill/>
        </p:spPr>
        <p:txBody>
          <a:bodyPr wrap="square" rtlCol="0">
            <a:spAutoFit/>
          </a:bodyPr>
          <a:lstStyle/>
          <a:p>
            <a:r>
              <a:rPr lang="en-US" altLang="zh-CN" sz="1300" dirty="0">
                <a:latin typeface="Times New Roman" panose="02020603050405020304" pitchFamily="18" charset="0"/>
                <a:cs typeface="Times New Roman" panose="02020603050405020304" pitchFamily="18" charset="0"/>
              </a:rPr>
              <a:t>Cai, Fuxi, et al. "Power-efficient combinatorial optimization using intrinsic noise in memristor Hopfield neural networks." Nature Electronics 3.7 (2020): 409-418.</a:t>
            </a:r>
            <a:endParaRPr lang="zh-CN" altLang="en-US" sz="13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145687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圆角 23">
            <a:extLst>
              <a:ext uri="{FF2B5EF4-FFF2-40B4-BE49-F238E27FC236}">
                <a16:creationId xmlns:a16="http://schemas.microsoft.com/office/drawing/2014/main" id="{D3BF62D6-5098-44A6-8037-389790E59D13}"/>
              </a:ext>
            </a:extLst>
          </p:cNvPr>
          <p:cNvSpPr/>
          <p:nvPr/>
        </p:nvSpPr>
        <p:spPr>
          <a:xfrm>
            <a:off x="1322158" y="2975480"/>
            <a:ext cx="2906942" cy="388252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9" name="矩形: 圆角 18">
            <a:extLst>
              <a:ext uri="{FF2B5EF4-FFF2-40B4-BE49-F238E27FC236}">
                <a16:creationId xmlns:a16="http://schemas.microsoft.com/office/drawing/2014/main" id="{6E3BEE9A-00DF-4A71-BD2B-32AFAE191C28}"/>
              </a:ext>
            </a:extLst>
          </p:cNvPr>
          <p:cNvSpPr/>
          <p:nvPr/>
        </p:nvSpPr>
        <p:spPr>
          <a:xfrm>
            <a:off x="5327638" y="724610"/>
            <a:ext cx="3442562" cy="55237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圆角 16">
            <a:extLst>
              <a:ext uri="{FF2B5EF4-FFF2-40B4-BE49-F238E27FC236}">
                <a16:creationId xmlns:a16="http://schemas.microsoft.com/office/drawing/2014/main" id="{EFC8F150-31C0-4559-949A-2240FF58933F}"/>
              </a:ext>
            </a:extLst>
          </p:cNvPr>
          <p:cNvSpPr/>
          <p:nvPr/>
        </p:nvSpPr>
        <p:spPr>
          <a:xfrm>
            <a:off x="971059" y="699469"/>
            <a:ext cx="4172921" cy="219613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标题 1"/>
          <p:cNvSpPr>
            <a:spLocks noGrp="1"/>
          </p:cNvSpPr>
          <p:nvPr>
            <p:ph type="title"/>
          </p:nvPr>
        </p:nvSpPr>
        <p:spPr>
          <a:xfrm>
            <a:off x="1066800" y="152400"/>
            <a:ext cx="6324600" cy="381000"/>
          </a:xfrm>
        </p:spPr>
        <p:txBody>
          <a:bodyPr/>
          <a:lstStyle/>
          <a:p>
            <a:r>
              <a:rPr lang="en-US" altLang="zh-CN" dirty="0"/>
              <a:t>Hopfield</a:t>
            </a:r>
            <a:r>
              <a:rPr lang="zh-CN" altLang="en-US" dirty="0"/>
              <a:t>与</a:t>
            </a:r>
            <a:r>
              <a:rPr lang="en-US" altLang="zh-CN" dirty="0"/>
              <a:t>Hopfield-SA</a:t>
            </a:r>
            <a:r>
              <a:rPr lang="zh-CN" altLang="en-US" dirty="0"/>
              <a:t>效果比较</a:t>
            </a:r>
          </a:p>
        </p:txBody>
      </p:sp>
      <p:cxnSp>
        <p:nvCxnSpPr>
          <p:cNvPr id="6" name="连接符: 曲线 5">
            <a:extLst>
              <a:ext uri="{FF2B5EF4-FFF2-40B4-BE49-F238E27FC236}">
                <a16:creationId xmlns:a16="http://schemas.microsoft.com/office/drawing/2014/main" id="{10A9DA67-0BEC-403C-AD7C-DFD5DE323FD8}"/>
              </a:ext>
            </a:extLst>
          </p:cNvPr>
          <p:cNvCxnSpPr>
            <a:cxnSpLocks/>
            <a:endCxn id="8" idx="1"/>
          </p:cNvCxnSpPr>
          <p:nvPr/>
        </p:nvCxnSpPr>
        <p:spPr>
          <a:xfrm rot="5400000" flipH="1" flipV="1">
            <a:off x="5952452" y="994536"/>
            <a:ext cx="382488" cy="219240"/>
          </a:xfrm>
          <a:prstGeom prst="curvedConnector2">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BA5C73FD-540E-4E0C-808E-8B00B07CEC2A}"/>
              </a:ext>
            </a:extLst>
          </p:cNvPr>
          <p:cNvSpPr txBox="1"/>
          <p:nvPr/>
        </p:nvSpPr>
        <p:spPr>
          <a:xfrm>
            <a:off x="6253316" y="759023"/>
            <a:ext cx="2108200" cy="307777"/>
          </a:xfrm>
          <a:prstGeom prst="rect">
            <a:avLst/>
          </a:prstGeom>
          <a:noFill/>
        </p:spPr>
        <p:txBody>
          <a:bodyPr wrap="square" rtlCol="0">
            <a:spAutoFit/>
          </a:bodyPr>
          <a:lstStyle/>
          <a:p>
            <a:r>
              <a:rPr lang="en-US" altLang="zh-CN" sz="1400" dirty="0">
                <a:solidFill>
                  <a:srgbClr val="FF0000"/>
                </a:solidFill>
                <a:latin typeface="Times New Roman" panose="02020603050405020304" pitchFamily="18" charset="0"/>
                <a:cs typeface="Times New Roman" panose="02020603050405020304" pitchFamily="18" charset="0"/>
              </a:rPr>
              <a:t>Ground state</a:t>
            </a:r>
            <a:endParaRPr lang="zh-CN" altLang="en-US" sz="1400" dirty="0">
              <a:solidFill>
                <a:srgbClr val="FF0000"/>
              </a:solidFill>
              <a:latin typeface="Times New Roman" panose="02020603050405020304" pitchFamily="18" charset="0"/>
              <a:cs typeface="Times New Roman" panose="02020603050405020304" pitchFamily="18" charset="0"/>
            </a:endParaRPr>
          </a:p>
        </p:txBody>
      </p:sp>
      <p:pic>
        <p:nvPicPr>
          <p:cNvPr id="10" name="图片 9">
            <a:extLst>
              <a:ext uri="{FF2B5EF4-FFF2-40B4-BE49-F238E27FC236}">
                <a16:creationId xmlns:a16="http://schemas.microsoft.com/office/drawing/2014/main" id="{1727D307-419D-4A2F-B53F-86B8D3C5A67F}"/>
              </a:ext>
            </a:extLst>
          </p:cNvPr>
          <p:cNvPicPr>
            <a:picLocks noChangeAspect="1"/>
          </p:cNvPicPr>
          <p:nvPr/>
        </p:nvPicPr>
        <p:blipFill>
          <a:blip r:embed="rId3"/>
          <a:stretch>
            <a:fillRect/>
          </a:stretch>
        </p:blipFill>
        <p:spPr>
          <a:xfrm>
            <a:off x="5410200" y="1143000"/>
            <a:ext cx="3360000" cy="2520000"/>
          </a:xfrm>
          <a:prstGeom prst="rect">
            <a:avLst/>
          </a:prstGeom>
        </p:spPr>
      </p:pic>
      <p:graphicFrame>
        <p:nvGraphicFramePr>
          <p:cNvPr id="12" name="对象 11">
            <a:extLst>
              <a:ext uri="{FF2B5EF4-FFF2-40B4-BE49-F238E27FC236}">
                <a16:creationId xmlns:a16="http://schemas.microsoft.com/office/drawing/2014/main" id="{1B118D74-E50C-4DDB-AF2C-81448E701EAC}"/>
              </a:ext>
            </a:extLst>
          </p:cNvPr>
          <p:cNvGraphicFramePr>
            <a:graphicFrameLocks noChangeAspect="1"/>
          </p:cNvGraphicFramePr>
          <p:nvPr>
            <p:extLst>
              <p:ext uri="{D42A27DB-BD31-4B8C-83A1-F6EECF244321}">
                <p14:modId xmlns:p14="http://schemas.microsoft.com/office/powerpoint/2010/main" val="3356829789"/>
              </p:ext>
            </p:extLst>
          </p:nvPr>
        </p:nvGraphicFramePr>
        <p:xfrm>
          <a:off x="1752600" y="3295650"/>
          <a:ext cx="2209800" cy="3533775"/>
        </p:xfrm>
        <a:graphic>
          <a:graphicData uri="http://schemas.openxmlformats.org/presentationml/2006/ole">
            <mc:AlternateContent xmlns:mc="http://schemas.openxmlformats.org/markup-compatibility/2006">
              <mc:Choice xmlns:v="urn:schemas-microsoft-com:vml" Requires="v">
                <p:oleObj spid="_x0000_s8404" name="Visio" r:id="rId4" imgW="2209829" imgH="3533724" progId="Visio.Drawing.15">
                  <p:embed/>
                </p:oleObj>
              </mc:Choice>
              <mc:Fallback>
                <p:oleObj name="Visio" r:id="rId4" imgW="2209829" imgH="3533724" progId="Visio.Drawing.15">
                  <p:embed/>
                  <p:pic>
                    <p:nvPicPr>
                      <p:cNvPr id="0" name=""/>
                      <p:cNvPicPr/>
                      <p:nvPr/>
                    </p:nvPicPr>
                    <p:blipFill>
                      <a:blip r:embed="rId5"/>
                      <a:stretch>
                        <a:fillRect/>
                      </a:stretch>
                    </p:blipFill>
                    <p:spPr>
                      <a:xfrm>
                        <a:off x="1752600" y="3295650"/>
                        <a:ext cx="2209800" cy="3533775"/>
                      </a:xfrm>
                      <a:prstGeom prst="rect">
                        <a:avLst/>
                      </a:prstGeom>
                    </p:spPr>
                  </p:pic>
                </p:oleObj>
              </mc:Fallback>
            </mc:AlternateContent>
          </a:graphicData>
        </a:graphic>
      </p:graphicFrame>
      <p:graphicFrame>
        <p:nvGraphicFramePr>
          <p:cNvPr id="14" name="对象 13">
            <a:extLst>
              <a:ext uri="{FF2B5EF4-FFF2-40B4-BE49-F238E27FC236}">
                <a16:creationId xmlns:a16="http://schemas.microsoft.com/office/drawing/2014/main" id="{66A0CE92-CC56-44BF-9C11-74842BA94B32}"/>
              </a:ext>
            </a:extLst>
          </p:cNvPr>
          <p:cNvGraphicFramePr>
            <a:graphicFrameLocks noChangeAspect="1"/>
          </p:cNvGraphicFramePr>
          <p:nvPr>
            <p:extLst>
              <p:ext uri="{D42A27DB-BD31-4B8C-83A1-F6EECF244321}">
                <p14:modId xmlns:p14="http://schemas.microsoft.com/office/powerpoint/2010/main" val="1250855153"/>
              </p:ext>
            </p:extLst>
          </p:nvPr>
        </p:nvGraphicFramePr>
        <p:xfrm>
          <a:off x="1462076" y="914400"/>
          <a:ext cx="2857217" cy="522287"/>
        </p:xfrm>
        <a:graphic>
          <a:graphicData uri="http://schemas.openxmlformats.org/presentationml/2006/ole">
            <mc:AlternateContent xmlns:mc="http://schemas.openxmlformats.org/markup-compatibility/2006">
              <mc:Choice xmlns:v="urn:schemas-microsoft-com:vml" Requires="v">
                <p:oleObj spid="_x0000_s8405" name="Equation" r:id="rId6" imgW="2361960" imgH="431640" progId="Equation.DSMT4">
                  <p:embed/>
                </p:oleObj>
              </mc:Choice>
              <mc:Fallback>
                <p:oleObj name="Equation" r:id="rId6" imgW="2361960" imgH="431640" progId="Equation.DSMT4">
                  <p:embed/>
                  <p:pic>
                    <p:nvPicPr>
                      <p:cNvPr id="0" name=""/>
                      <p:cNvPicPr/>
                      <p:nvPr/>
                    </p:nvPicPr>
                    <p:blipFill>
                      <a:blip r:embed="rId7"/>
                      <a:stretch>
                        <a:fillRect/>
                      </a:stretch>
                    </p:blipFill>
                    <p:spPr>
                      <a:xfrm>
                        <a:off x="1462076" y="914400"/>
                        <a:ext cx="2857217" cy="522287"/>
                      </a:xfrm>
                      <a:prstGeom prst="rect">
                        <a:avLst/>
                      </a:prstGeom>
                    </p:spPr>
                  </p:pic>
                </p:oleObj>
              </mc:Fallback>
            </mc:AlternateContent>
          </a:graphicData>
        </a:graphic>
      </p:graphicFrame>
      <p:pic>
        <p:nvPicPr>
          <p:cNvPr id="16" name="图片 15">
            <a:extLst>
              <a:ext uri="{FF2B5EF4-FFF2-40B4-BE49-F238E27FC236}">
                <a16:creationId xmlns:a16="http://schemas.microsoft.com/office/drawing/2014/main" id="{CBAECAB9-E882-4474-B005-378D5F0888F9}"/>
              </a:ext>
            </a:extLst>
          </p:cNvPr>
          <p:cNvPicPr>
            <a:picLocks noChangeAspect="1"/>
          </p:cNvPicPr>
          <p:nvPr/>
        </p:nvPicPr>
        <p:blipFill>
          <a:blip r:embed="rId8"/>
          <a:stretch>
            <a:fillRect/>
          </a:stretch>
        </p:blipFill>
        <p:spPr>
          <a:xfrm>
            <a:off x="1284057" y="1447800"/>
            <a:ext cx="3339280" cy="1358868"/>
          </a:xfrm>
          <a:prstGeom prst="rect">
            <a:avLst/>
          </a:prstGeom>
        </p:spPr>
      </p:pic>
      <p:sp>
        <p:nvSpPr>
          <p:cNvPr id="18" name="矩形 17">
            <a:extLst>
              <a:ext uri="{FF2B5EF4-FFF2-40B4-BE49-F238E27FC236}">
                <a16:creationId xmlns:a16="http://schemas.microsoft.com/office/drawing/2014/main" id="{68533AD7-5C9C-4EBC-95D9-BC390376FEAB}"/>
              </a:ext>
            </a:extLst>
          </p:cNvPr>
          <p:cNvSpPr/>
          <p:nvPr/>
        </p:nvSpPr>
        <p:spPr>
          <a:xfrm>
            <a:off x="1066800" y="697468"/>
            <a:ext cx="4572000" cy="307777"/>
          </a:xfrm>
          <a:prstGeom prst="rect">
            <a:avLst/>
          </a:prstGeom>
        </p:spPr>
        <p:txBody>
          <a:bodyPr>
            <a:spAutoFit/>
          </a:bodyPr>
          <a:lstStyle/>
          <a:p>
            <a:r>
              <a:rPr lang="zh-CN" altLang="en-US" sz="1400" dirty="0">
                <a:latin typeface="+mn-ea"/>
              </a:rPr>
              <a:t>问题：</a:t>
            </a:r>
            <a:endParaRPr lang="en-US" altLang="zh-CN" sz="1400" dirty="0">
              <a:latin typeface="+mn-ea"/>
            </a:endParaRPr>
          </a:p>
        </p:txBody>
      </p:sp>
      <p:sp>
        <p:nvSpPr>
          <p:cNvPr id="25" name="矩形 24">
            <a:extLst>
              <a:ext uri="{FF2B5EF4-FFF2-40B4-BE49-F238E27FC236}">
                <a16:creationId xmlns:a16="http://schemas.microsoft.com/office/drawing/2014/main" id="{A189424F-ED9B-48AC-A254-3700DC84B6CE}"/>
              </a:ext>
            </a:extLst>
          </p:cNvPr>
          <p:cNvSpPr/>
          <p:nvPr/>
        </p:nvSpPr>
        <p:spPr>
          <a:xfrm>
            <a:off x="1471601" y="3031587"/>
            <a:ext cx="4572000" cy="307777"/>
          </a:xfrm>
          <a:prstGeom prst="rect">
            <a:avLst/>
          </a:prstGeom>
        </p:spPr>
        <p:txBody>
          <a:bodyPr>
            <a:spAutoFit/>
          </a:bodyPr>
          <a:lstStyle/>
          <a:p>
            <a:r>
              <a:rPr lang="en-US" altLang="zh-CN" sz="1400" dirty="0">
                <a:latin typeface="+mn-ea"/>
                <a:ea typeface="+mn-ea"/>
              </a:rPr>
              <a:t>Hopfield-SA</a:t>
            </a:r>
            <a:r>
              <a:rPr lang="zh-CN" altLang="en-US" sz="1400" dirty="0">
                <a:latin typeface="+mn-ea"/>
                <a:ea typeface="+mn-ea"/>
              </a:rPr>
              <a:t>流程图：</a:t>
            </a:r>
            <a:endParaRPr lang="en-US" altLang="zh-CN" sz="1400" dirty="0">
              <a:latin typeface="+mn-ea"/>
              <a:ea typeface="+mn-ea"/>
            </a:endParaRPr>
          </a:p>
        </p:txBody>
      </p:sp>
      <p:pic>
        <p:nvPicPr>
          <p:cNvPr id="4" name="图片 3">
            <a:extLst>
              <a:ext uri="{FF2B5EF4-FFF2-40B4-BE49-F238E27FC236}">
                <a16:creationId xmlns:a16="http://schemas.microsoft.com/office/drawing/2014/main" id="{7D648C10-A47A-40FA-A6AF-E06772801C01}"/>
              </a:ext>
            </a:extLst>
          </p:cNvPr>
          <p:cNvPicPr>
            <a:picLocks noChangeAspect="1"/>
          </p:cNvPicPr>
          <p:nvPr/>
        </p:nvPicPr>
        <p:blipFill>
          <a:blip r:embed="rId9"/>
          <a:stretch>
            <a:fillRect/>
          </a:stretch>
        </p:blipFill>
        <p:spPr>
          <a:xfrm>
            <a:off x="5410200" y="3578977"/>
            <a:ext cx="3360000" cy="2520000"/>
          </a:xfrm>
          <a:prstGeom prst="rect">
            <a:avLst/>
          </a:prstGeom>
        </p:spPr>
      </p:pic>
    </p:spTree>
    <p:extLst>
      <p:ext uri="{BB962C8B-B14F-4D97-AF65-F5344CB8AC3E}">
        <p14:creationId xmlns:p14="http://schemas.microsoft.com/office/powerpoint/2010/main" val="4068760225"/>
      </p:ext>
    </p:extLst>
  </p:cSld>
  <p:clrMapOvr>
    <a:masterClrMapping/>
  </p:clrMapOvr>
</p:sld>
</file>

<file path=ppt/theme/theme1.xml><?xml version="1.0" encoding="utf-8"?>
<a:theme xmlns:a="http://schemas.openxmlformats.org/drawingml/2006/main" name="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华文中宋"/>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14133</TotalTime>
  <Words>2055</Words>
  <Application>Microsoft Office PowerPoint</Application>
  <PresentationFormat>全屏显示(4:3)</PresentationFormat>
  <Paragraphs>144</Paragraphs>
  <Slides>17</Slides>
  <Notes>11</Notes>
  <HiddenSlides>0</HiddenSlides>
  <MMClips>0</MMClips>
  <ScaleCrop>false</ScaleCrop>
  <HeadingPairs>
    <vt:vector size="8" baseType="variant">
      <vt:variant>
        <vt:lpstr>已用的字体</vt:lpstr>
      </vt:variant>
      <vt:variant>
        <vt:i4>5</vt:i4>
      </vt:variant>
      <vt:variant>
        <vt:lpstr>主题</vt:lpstr>
      </vt:variant>
      <vt:variant>
        <vt:i4>1</vt:i4>
      </vt:variant>
      <vt:variant>
        <vt:lpstr>嵌入 OLE 服务器</vt:lpstr>
      </vt:variant>
      <vt:variant>
        <vt:i4>2</vt:i4>
      </vt:variant>
      <vt:variant>
        <vt:lpstr>幻灯片标题</vt:lpstr>
      </vt:variant>
      <vt:variant>
        <vt:i4>17</vt:i4>
      </vt:variant>
    </vt:vector>
  </HeadingPairs>
  <TitlesOfParts>
    <vt:vector size="25" baseType="lpstr">
      <vt:lpstr>华文中宋</vt:lpstr>
      <vt:lpstr>宋体</vt:lpstr>
      <vt:lpstr>Arial</vt:lpstr>
      <vt:lpstr>Arial Black</vt:lpstr>
      <vt:lpstr>Times New Roman</vt:lpstr>
      <vt:lpstr>默认设计模板</vt:lpstr>
      <vt:lpstr>Equation</vt:lpstr>
      <vt:lpstr>Visio</vt:lpstr>
      <vt:lpstr>求解组合优化问题的光学实现</vt:lpstr>
      <vt:lpstr>背景知识</vt:lpstr>
      <vt:lpstr>千禧年大奖难题之首    P=NP?</vt:lpstr>
      <vt:lpstr>Ising 模型（NP-Hard）</vt:lpstr>
      <vt:lpstr>一些NP问题与伊辛模型的关系</vt:lpstr>
      <vt:lpstr>启发式算法求解伊辛模型</vt:lpstr>
      <vt:lpstr>离散Hopfield网络求解Ising模型</vt:lpstr>
      <vt:lpstr>DHNN结合退火思想的电子求解伊辛模型</vt:lpstr>
      <vt:lpstr>Hopfield与Hopfield-SA效果比较</vt:lpstr>
      <vt:lpstr>DOPO相干光子伊辛机</vt:lpstr>
      <vt:lpstr>空间光学伊辛机</vt:lpstr>
      <vt:lpstr>空间光学伊辛机-绝热演化</vt:lpstr>
      <vt:lpstr>空间光学伊辛机-规范变换</vt:lpstr>
      <vt:lpstr>光子循环伊辛采样（PRIS）算法</vt:lpstr>
      <vt:lpstr>PRIS实验实施</vt:lpstr>
      <vt:lpstr>References：</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Administrator</dc:creator>
  <cp:lastModifiedBy>lenovo</cp:lastModifiedBy>
  <cp:revision>435</cp:revision>
  <cp:lastPrinted>1601-01-01T00:00:00Z</cp:lastPrinted>
  <dcterms:created xsi:type="dcterms:W3CDTF">1601-01-01T00:00:00Z</dcterms:created>
  <dcterms:modified xsi:type="dcterms:W3CDTF">2021-07-30T05:39:24Z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1</vt:i4>
  </property>
</Properties>
</file>